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9" r:id="rId3"/>
    <p:sldId id="260" r:id="rId4"/>
    <p:sldId id="262" r:id="rId5"/>
    <p:sldId id="258" r:id="rId6"/>
    <p:sldId id="263" r:id="rId7"/>
    <p:sldId id="265" r:id="rId8"/>
    <p:sldId id="264" r:id="rId9"/>
    <p:sldId id="266" r:id="rId10"/>
    <p:sldId id="267" r:id="rId11"/>
    <p:sldId id="268" r:id="rId12"/>
    <p:sldId id="269" r:id="rId13"/>
    <p:sldId id="270" r:id="rId14"/>
    <p:sldId id="273" r:id="rId15"/>
    <p:sldId id="271" r:id="rId16"/>
    <p:sldId id="274" r:id="rId17"/>
    <p:sldId id="276" r:id="rId18"/>
    <p:sldId id="272" r:id="rId19"/>
    <p:sldId id="277" r:id="rId20"/>
    <p:sldId id="278" r:id="rId21"/>
    <p:sldId id="280" r:id="rId22"/>
    <p:sldId id="275" r:id="rId23"/>
    <p:sldId id="282" r:id="rId24"/>
    <p:sldId id="281" r:id="rId25"/>
    <p:sldId id="279" r:id="rId26"/>
    <p:sldId id="283" r:id="rId27"/>
    <p:sldId id="284" r:id="rId28"/>
    <p:sldId id="285" r:id="rId29"/>
    <p:sldId id="286" r:id="rId30"/>
    <p:sldId id="288" r:id="rId31"/>
    <p:sldId id="287" r:id="rId32"/>
    <p:sldId id="290" r:id="rId33"/>
    <p:sldId id="295" r:id="rId34"/>
    <p:sldId id="296" r:id="rId35"/>
    <p:sldId id="297" r:id="rId36"/>
    <p:sldId id="298" r:id="rId37"/>
    <p:sldId id="299" r:id="rId38"/>
    <p:sldId id="300" r:id="rId39"/>
    <p:sldId id="292" r:id="rId40"/>
    <p:sldId id="294" r:id="rId41"/>
    <p:sldId id="293"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02" y="-24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3729" y="2261419"/>
            <a:ext cx="7989723" cy="219259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475858" y="5014463"/>
            <a:ext cx="7975483" cy="914388"/>
          </a:xfrm>
        </p:spPr>
        <p:txBody>
          <a:bodyPr>
            <a:normAutofit/>
          </a:bodyPr>
          <a:lstStyle>
            <a:lvl1pPr marL="0" indent="0" algn="l">
              <a:buNone/>
              <a:defRPr sz="2800" b="0" i="0">
                <a:solidFill>
                  <a:srgbClr val="AC91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87711D-D6D8-4618-BB67-52182C4AE26D}" type="datetimeFigureOut">
              <a:rPr lang="en-IN" smtClean="0"/>
              <a:t>20-05-2021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08475" y="3101618"/>
            <a:ext cx="1463784"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590" y="299112"/>
            <a:ext cx="8246070" cy="101803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26843" y="1887793"/>
            <a:ext cx="8246070" cy="416268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39066" y="601043"/>
            <a:ext cx="5847733" cy="967132"/>
          </a:xfrm>
        </p:spPr>
        <p:txBody>
          <a:bodyPr>
            <a:normAutofit/>
          </a:bodyPr>
          <a:lstStyle>
            <a:lvl1pPr algn="l">
              <a:defRPr sz="3600">
                <a:solidFill>
                  <a:srgbClr val="AC916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839066" y="1619077"/>
            <a:ext cx="5847733" cy="4681415"/>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87711D-D6D8-4618-BB67-52182C4AE26D}" type="datetimeFigureOut">
              <a:rPr lang="en-IN" smtClean="0"/>
              <a:t>20-05-2021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313030"/>
            <a:ext cx="8093365" cy="1018033"/>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536879" y="2128713"/>
            <a:ext cx="4040188" cy="639763"/>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6879" y="2758576"/>
            <a:ext cx="4040188" cy="303505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72001" y="2128713"/>
            <a:ext cx="4041775" cy="639763"/>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1" y="2758576"/>
            <a:ext cx="4041775" cy="303505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87711D-D6D8-4618-BB67-52182C4AE26D}" type="datetimeFigureOut">
              <a:rPr lang="en-IN" smtClean="0"/>
              <a:t>20-05-2021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87711D-D6D8-4618-BB67-52182C4AE26D}" type="datetimeFigureOut">
              <a:rPr lang="en-IN" smtClean="0"/>
              <a:t>20-05-2021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87711D-D6D8-4618-BB67-52182C4AE26D}" type="datetimeFigureOut">
              <a:rPr lang="en-IN" smtClean="0"/>
              <a:t>20-05-2021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87711D-D6D8-4618-BB67-52182C4AE26D}" type="datetimeFigureOut">
              <a:rPr lang="en-IN" smtClean="0"/>
              <a:t>20-05-2021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7711D-D6D8-4618-BB67-52182C4AE26D}" type="datetimeFigureOut">
              <a:rPr lang="en-IN" smtClean="0"/>
              <a:t>20-05-2021</a:t>
            </a:fld>
            <a:endParaRPr lang="en-IN"/>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E9DC9F-D23F-4189-B40A-013AEFE0D0D8}" type="slidenum">
              <a:rPr lang="en-IN" smtClean="0"/>
              <a:t>‹#›</a:t>
            </a:fld>
            <a:endParaRPr lang="en-IN"/>
          </a:p>
        </p:txBody>
      </p:sp>
      <p:sp>
        <p:nvSpPr>
          <p:cNvPr id="7" name="TextBox 6">
            <a:extLst>
              <a:ext uri="{FF2B5EF4-FFF2-40B4-BE49-F238E27FC236}">
                <a16:creationId xmlns="" xmlns:a16="http://schemas.microsoft.com/office/drawing/2014/main" id="{11E867DF-3DCA-4725-94F0-F2B6BD747A82}"/>
              </a:ext>
            </a:extLst>
          </p:cNvPr>
          <p:cNvSpPr txBox="1"/>
          <p:nvPr/>
        </p:nvSpPr>
        <p:spPr>
          <a:xfrm>
            <a:off x="-9150" y="6951663"/>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Long_short-term_memory" TargetMode="External"/><Relationship Id="rId2" Type="http://schemas.openxmlformats.org/officeDocument/2006/relationships/hyperlink" Target="https://www.researchgate.net/publication/340567768_Bitcoin_Price_Predi%20ction_using_ARIMA_Model%20%5b2" TargetMode="External"/><Relationship Id="rId1" Type="http://schemas.openxmlformats.org/officeDocument/2006/relationships/slideLayout" Target="../slideLayouts/slideLayout2.xml"/><Relationship Id="rId4" Type="http://schemas.openxmlformats.org/officeDocument/2006/relationships/hyperlink" Target="http://colah.github.io/posts/2015-08-Understanding-LSTM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856" y="1628800"/>
            <a:ext cx="6125422" cy="3115990"/>
          </a:xfrm>
        </p:spPr>
        <p:txBody>
          <a:bodyPr>
            <a:normAutofit/>
          </a:bodyPr>
          <a:lstStyle/>
          <a:p>
            <a:r>
              <a:rPr lang="en-IN" dirty="0" smtClean="0">
                <a:latin typeface="Times New Roman" pitchFamily="18" charset="0"/>
                <a:cs typeface="Times New Roman" pitchFamily="18" charset="0"/>
              </a:rPr>
              <a:t/>
            </a:r>
            <a:br>
              <a:rPr lang="en-IN" dirty="0" smtClean="0">
                <a:latin typeface="Times New Roman" pitchFamily="18" charset="0"/>
                <a:cs typeface="Times New Roman" pitchFamily="18" charset="0"/>
              </a:rPr>
            </a:b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(BITCOIN)</a:t>
            </a:r>
            <a:br>
              <a:rPr lang="en-IN" dirty="0" smtClean="0">
                <a:latin typeface="Times New Roman" pitchFamily="18" charset="0"/>
                <a:cs typeface="Times New Roman" pitchFamily="18" charset="0"/>
              </a:rPr>
            </a:b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flipH="1">
            <a:off x="14668205" y="5301208"/>
            <a:ext cx="128931" cy="1009007"/>
          </a:xfrm>
        </p:spPr>
        <p:txBody>
          <a:bodyPr/>
          <a:lstStyle/>
          <a:p>
            <a:endParaRPr lang="en-IN" dirty="0"/>
          </a:p>
        </p:txBody>
      </p:sp>
      <p:sp>
        <p:nvSpPr>
          <p:cNvPr id="4" name="Rectangle 3"/>
          <p:cNvSpPr/>
          <p:nvPr/>
        </p:nvSpPr>
        <p:spPr>
          <a:xfrm>
            <a:off x="3745073" y="1916832"/>
            <a:ext cx="5365892" cy="34163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IN"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rPr>
              <a:t>Crypto-Currency</a:t>
            </a:r>
          </a:p>
          <a:p>
            <a:pPr algn="ctr"/>
            <a:endParaRPr lang="en-IN"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endParaRPr>
          </a:p>
          <a:p>
            <a:pPr algn="ctr"/>
            <a:r>
              <a:rPr lang="en-IN"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rPr>
              <a:t>Price</a:t>
            </a:r>
          </a:p>
          <a:p>
            <a:pPr algn="ctr"/>
            <a:r>
              <a:rPr lang="en-IN"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rPr>
              <a:t>Prediction</a:t>
            </a:r>
            <a:endParaRPr lang="en-IN"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 name="Picture 4"/>
          <p:cNvPicPr/>
          <p:nvPr/>
        </p:nvPicPr>
        <p:blipFill>
          <a:blip r:embed="rId2"/>
          <a:srcRect/>
          <a:stretch>
            <a:fillRect/>
          </a:stretch>
        </p:blipFill>
        <p:spPr bwMode="auto">
          <a:xfrm>
            <a:off x="33674" y="0"/>
            <a:ext cx="1475656" cy="1483660"/>
          </a:xfrm>
          <a:prstGeom prst="rect">
            <a:avLst/>
          </a:prstGeom>
          <a:noFill/>
        </p:spPr>
      </p:pic>
      <p:sp>
        <p:nvSpPr>
          <p:cNvPr id="6" name="TextBox 5"/>
          <p:cNvSpPr txBox="1"/>
          <p:nvPr/>
        </p:nvSpPr>
        <p:spPr>
          <a:xfrm>
            <a:off x="1518173" y="64722"/>
            <a:ext cx="6582219" cy="1077218"/>
          </a:xfrm>
          <a:prstGeom prst="rect">
            <a:avLst/>
          </a:prstGeom>
          <a:noFill/>
        </p:spPr>
        <p:txBody>
          <a:bodyPr wrap="square" rtlCol="0">
            <a:spAutoFit/>
          </a:bodyPr>
          <a:lstStyle/>
          <a:p>
            <a:pPr algn="ctr"/>
            <a:r>
              <a:rPr lang="en-IN" sz="2000" dirty="0">
                <a:solidFill>
                  <a:schemeClr val="bg1"/>
                </a:solidFill>
              </a:rPr>
              <a:t>KONKAN GYANPEETH COLLEGE OF ENGINEERING, KARJAT</a:t>
            </a:r>
            <a:br>
              <a:rPr lang="en-IN" sz="2000" dirty="0">
                <a:solidFill>
                  <a:schemeClr val="bg1"/>
                </a:solidFill>
              </a:rPr>
            </a:br>
            <a:r>
              <a:rPr lang="en-US" sz="2000" dirty="0">
                <a:solidFill>
                  <a:schemeClr val="bg1"/>
                </a:solidFill>
              </a:rPr>
              <a:t>Affiliated to University of Mumbai, Approved by AICTE, </a:t>
            </a:r>
            <a:endParaRPr lang="en-US" sz="2000" dirty="0" smtClean="0">
              <a:solidFill>
                <a:schemeClr val="bg1"/>
              </a:solidFill>
            </a:endParaRPr>
          </a:p>
          <a:p>
            <a:pPr algn="ctr"/>
            <a:r>
              <a:rPr lang="en-US" sz="2000" dirty="0" smtClean="0">
                <a:solidFill>
                  <a:schemeClr val="bg1"/>
                </a:solidFill>
              </a:rPr>
              <a:t>New </a:t>
            </a:r>
            <a:r>
              <a:rPr lang="en-US" sz="2000" dirty="0">
                <a:solidFill>
                  <a:schemeClr val="bg1"/>
                </a:solidFill>
              </a:rPr>
              <a:t>Delhi</a:t>
            </a:r>
            <a:r>
              <a:rPr lang="en-US" sz="2400" dirty="0">
                <a:solidFill>
                  <a:schemeClr val="bg1"/>
                </a:solidFill>
              </a:rPr>
              <a:t>.</a:t>
            </a:r>
            <a:endParaRPr lang="en-IN" sz="2000" dirty="0">
              <a:solidFill>
                <a:schemeClr val="bg1"/>
              </a:solidFill>
            </a:endParaRPr>
          </a:p>
        </p:txBody>
      </p:sp>
    </p:spTree>
    <p:extLst>
      <p:ext uri="{BB962C8B-B14F-4D97-AF65-F5344CB8AC3E}">
        <p14:creationId xmlns:p14="http://schemas.microsoft.com/office/powerpoint/2010/main" val="3948560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76672"/>
            <a:ext cx="8246070" cy="1018035"/>
          </a:xfrm>
        </p:spPr>
        <p:txBody>
          <a:bodyPr>
            <a:normAutofit fontScale="90000"/>
          </a:bodyPr>
          <a:lstStyle/>
          <a:p>
            <a:r>
              <a:rPr lang="en-US" dirty="0"/>
              <a:t>Handling Missing Values in Time-series </a:t>
            </a:r>
            <a:r>
              <a:rPr lang="en-US" dirty="0" smtClean="0"/>
              <a:t>Data</a:t>
            </a:r>
            <a:endParaRPr lang="en-IN" dirty="0"/>
          </a:p>
        </p:txBody>
      </p:sp>
      <p:sp>
        <p:nvSpPr>
          <p:cNvPr id="3" name="Content Placeholder 2"/>
          <p:cNvSpPr>
            <a:spLocks noGrp="1"/>
          </p:cNvSpPr>
          <p:nvPr>
            <p:ph idx="1"/>
          </p:nvPr>
        </p:nvSpPr>
        <p:spPr/>
        <p:txBody>
          <a:bodyPr/>
          <a:lstStyle/>
          <a:p>
            <a:r>
              <a:rPr lang="en-US" sz="1800" dirty="0"/>
              <a:t>It is very common for a time-series data to have missing data. The first step is to detect the count/percentage of missing values in every column of the dataset. This will give an idea about the distribution of missing values</a:t>
            </a:r>
            <a:r>
              <a:rPr lang="en-US" sz="1800" dirty="0" smtClean="0"/>
              <a:t>.</a:t>
            </a:r>
          </a:p>
          <a:p>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39" t="32440" r="36830" b="23849"/>
          <a:stretch/>
        </p:blipFill>
        <p:spPr bwMode="auto">
          <a:xfrm>
            <a:off x="1187624" y="2996952"/>
            <a:ext cx="6768752"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3375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2" name="TextBox 1"/>
          <p:cNvSpPr txBox="1"/>
          <p:nvPr/>
        </p:nvSpPr>
        <p:spPr>
          <a:xfrm>
            <a:off x="251520" y="188640"/>
            <a:ext cx="8685719" cy="4770537"/>
          </a:xfrm>
          <a:prstGeom prst="rect">
            <a:avLst/>
          </a:prstGeom>
          <a:noFill/>
        </p:spPr>
        <p:txBody>
          <a:bodyPr wrap="square" rtlCol="0">
            <a:spAutoFit/>
          </a:bodyPr>
          <a:lstStyle/>
          <a:p>
            <a:endParaRPr lang="en-US" sz="2000" dirty="0" smtClean="0"/>
          </a:p>
          <a:p>
            <a:endParaRPr lang="en-US" sz="2000" dirty="0"/>
          </a:p>
          <a:p>
            <a:r>
              <a:rPr lang="en-US" sz="2000" dirty="0" smtClean="0"/>
              <a:t>Imputation </a:t>
            </a:r>
            <a:r>
              <a:rPr lang="en-US" sz="2000" dirty="0"/>
              <a:t>refers to replacing missing data with substituted </a:t>
            </a:r>
            <a:r>
              <a:rPr lang="en-US" sz="2000" dirty="0" err="1"/>
              <a:t>values.There</a:t>
            </a:r>
            <a:r>
              <a:rPr lang="en-US" sz="2000" dirty="0"/>
              <a:t> are a lot of ways in which the missing values can be imputed depending upon the nature of the problem and data. </a:t>
            </a:r>
            <a:r>
              <a:rPr lang="en-US" sz="2000" dirty="0" smtClean="0"/>
              <a:t>Depending </a:t>
            </a:r>
            <a:r>
              <a:rPr lang="en-US" sz="2000" dirty="0"/>
              <a:t>upon the nature of the problem, imputation techniques can be broadly they can be classified as follows</a:t>
            </a:r>
            <a:r>
              <a:rPr lang="en-US" sz="2000" dirty="0" smtClean="0"/>
              <a:t>:</a:t>
            </a:r>
          </a:p>
          <a:p>
            <a:endParaRPr lang="en-US" sz="2000" dirty="0"/>
          </a:p>
          <a:p>
            <a:endParaRPr lang="en-US" sz="2000" dirty="0" smtClean="0"/>
          </a:p>
          <a:p>
            <a:r>
              <a:rPr lang="en-US" b="1" dirty="0" smtClean="0"/>
              <a:t>Basic </a:t>
            </a:r>
            <a:r>
              <a:rPr lang="en-US" b="1" dirty="0"/>
              <a:t>Imputation </a:t>
            </a:r>
            <a:r>
              <a:rPr lang="en-US" b="1" dirty="0" smtClean="0"/>
              <a:t>Techniques for Time-Series data</a:t>
            </a:r>
          </a:p>
          <a:p>
            <a:endParaRPr lang="en-US" dirty="0"/>
          </a:p>
          <a:p>
            <a:pPr marL="285750" indent="-285750">
              <a:buFont typeface="Arial" pitchFamily="34" charset="0"/>
              <a:buChar char="•"/>
            </a:pPr>
            <a:r>
              <a:rPr lang="en-US" dirty="0"/>
              <a:t>'</a:t>
            </a:r>
            <a:r>
              <a:rPr lang="en-US" dirty="0" err="1"/>
              <a:t>ffill</a:t>
            </a:r>
            <a:r>
              <a:rPr lang="en-US" dirty="0"/>
              <a:t>' or 'pad' </a:t>
            </a:r>
            <a:endParaRPr lang="en-US" dirty="0" smtClean="0"/>
          </a:p>
          <a:p>
            <a:r>
              <a:rPr lang="en-US" dirty="0" smtClean="0"/>
              <a:t>– Replace </a:t>
            </a:r>
            <a:r>
              <a:rPr lang="en-US" dirty="0" err="1"/>
              <a:t>NaNs</a:t>
            </a:r>
            <a:r>
              <a:rPr lang="en-US" dirty="0"/>
              <a:t> with last observed value</a:t>
            </a:r>
          </a:p>
          <a:p>
            <a:pPr marL="285750" indent="-285750">
              <a:buFont typeface="Arial" pitchFamily="34" charset="0"/>
              <a:buChar char="•"/>
            </a:pPr>
            <a:r>
              <a:rPr lang="en-US" dirty="0"/>
              <a:t>'</a:t>
            </a:r>
            <a:r>
              <a:rPr lang="en-US" dirty="0" err="1"/>
              <a:t>bfill</a:t>
            </a:r>
            <a:r>
              <a:rPr lang="en-US" dirty="0"/>
              <a:t>' or 'backfill' </a:t>
            </a:r>
            <a:endParaRPr lang="en-US" dirty="0" smtClean="0"/>
          </a:p>
          <a:p>
            <a:r>
              <a:rPr lang="en-US" dirty="0" smtClean="0"/>
              <a:t>– </a:t>
            </a:r>
            <a:r>
              <a:rPr lang="en-US" dirty="0"/>
              <a:t>Replace </a:t>
            </a:r>
            <a:r>
              <a:rPr lang="en-US" dirty="0" err="1"/>
              <a:t>NaNs</a:t>
            </a:r>
            <a:r>
              <a:rPr lang="en-US" dirty="0"/>
              <a:t> with next observed value</a:t>
            </a:r>
          </a:p>
          <a:p>
            <a:pPr marL="285750" indent="-285750">
              <a:buFont typeface="Arial" pitchFamily="34" charset="0"/>
              <a:buChar char="•"/>
            </a:pPr>
            <a:r>
              <a:rPr lang="en-US" dirty="0"/>
              <a:t>Linear interpolation method</a:t>
            </a:r>
          </a:p>
          <a:p>
            <a:endParaRPr lang="en-IN"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855" t="36289" r="28171" b="17388"/>
          <a:stretch/>
        </p:blipFill>
        <p:spPr bwMode="auto">
          <a:xfrm>
            <a:off x="4391698" y="2996952"/>
            <a:ext cx="4545541" cy="3176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531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2862322"/>
          </a:xfrm>
          <a:prstGeom prst="rect">
            <a:avLst/>
          </a:prstGeom>
          <a:noFill/>
        </p:spPr>
        <p:txBody>
          <a:bodyPr wrap="square" rtlCol="0">
            <a:spAutoFit/>
          </a:bodyPr>
          <a:lstStyle/>
          <a:p>
            <a:r>
              <a:rPr lang="en-US" b="1" dirty="0"/>
              <a:t>Imputation using Linear Interpolation method</a:t>
            </a:r>
            <a:endParaRPr lang="en-US" dirty="0"/>
          </a:p>
          <a:p>
            <a:r>
              <a:rPr lang="en-US" dirty="0"/>
              <a:t>Time series data has a lot of variations against time. Hence, imputing using backfill and forward fill isn't the best possible solution to address the missing value problem. A more apt alternative would be to use interpolation methods, where the values are filled with incrementing or decrementing values.</a:t>
            </a:r>
          </a:p>
          <a:p>
            <a:r>
              <a:rPr lang="en-US" u="sng" dirty="0"/>
              <a:t>Linear interpolation</a:t>
            </a:r>
            <a:r>
              <a:rPr lang="en-US" dirty="0"/>
              <a:t> is an imputation technique that assumes a linear relationship between data points and </a:t>
            </a:r>
            <a:r>
              <a:rPr lang="en-US" dirty="0" err="1"/>
              <a:t>utilises</a:t>
            </a:r>
            <a:r>
              <a:rPr lang="en-US" dirty="0"/>
              <a:t> non-missing values from adjacent data points to compute a value for a missing data point</a:t>
            </a:r>
            <a:r>
              <a:rPr lang="en-US" dirty="0" smtClean="0"/>
              <a:t>.</a:t>
            </a:r>
          </a:p>
          <a:p>
            <a:endParaRPr lang="en-US" dirty="0"/>
          </a:p>
          <a:p>
            <a:endParaRPr lang="en-IN"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371" t="21443" r="44794" b="24949"/>
          <a:stretch/>
        </p:blipFill>
        <p:spPr bwMode="auto">
          <a:xfrm>
            <a:off x="2914047" y="2780928"/>
            <a:ext cx="3393650" cy="367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367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104" t="28178" r="41856" b="41169"/>
          <a:stretch/>
        </p:blipFill>
        <p:spPr bwMode="auto">
          <a:xfrm>
            <a:off x="1043608" y="404664"/>
            <a:ext cx="6264696" cy="257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9949" t="34502" r="49124" b="22336"/>
          <a:stretch/>
        </p:blipFill>
        <p:spPr bwMode="auto">
          <a:xfrm>
            <a:off x="1763688" y="3573191"/>
            <a:ext cx="4751782" cy="3096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71600" y="3140968"/>
            <a:ext cx="2059410" cy="369332"/>
          </a:xfrm>
          <a:prstGeom prst="rect">
            <a:avLst/>
          </a:prstGeom>
          <a:noFill/>
        </p:spPr>
        <p:txBody>
          <a:bodyPr wrap="none" rtlCol="0">
            <a:spAutoFit/>
          </a:bodyPr>
          <a:lstStyle/>
          <a:p>
            <a:r>
              <a:rPr lang="en-IN" dirty="0" smtClean="0"/>
              <a:t>POST-IMPUTATION :</a:t>
            </a:r>
            <a:endParaRPr lang="en-IN" dirty="0"/>
          </a:p>
        </p:txBody>
      </p:sp>
    </p:spTree>
    <p:extLst>
      <p:ext uri="{BB962C8B-B14F-4D97-AF65-F5344CB8AC3E}">
        <p14:creationId xmlns:p14="http://schemas.microsoft.com/office/powerpoint/2010/main" val="2229721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32656"/>
            <a:ext cx="8246070" cy="1018035"/>
          </a:xfrm>
        </p:spPr>
        <p:txBody>
          <a:bodyPr/>
          <a:lstStyle/>
          <a:p>
            <a:r>
              <a:rPr lang="en-IN" dirty="0">
                <a:effectLst/>
              </a:rPr>
              <a:t> </a:t>
            </a:r>
            <a:r>
              <a:rPr lang="en-IN" b="1" dirty="0">
                <a:effectLst/>
              </a:rPr>
              <a:t>Exploratory Data Analysis</a:t>
            </a:r>
            <a:endParaRPr lang="en-IN" dirty="0"/>
          </a:p>
        </p:txBody>
      </p:sp>
      <p:sp>
        <p:nvSpPr>
          <p:cNvPr id="3" name="Content Placeholder 2"/>
          <p:cNvSpPr>
            <a:spLocks noGrp="1"/>
          </p:cNvSpPr>
          <p:nvPr>
            <p:ph idx="1"/>
          </p:nvPr>
        </p:nvSpPr>
        <p:spPr>
          <a:xfrm>
            <a:off x="425245" y="1700808"/>
            <a:ext cx="8246070" cy="4162683"/>
          </a:xfrm>
        </p:spPr>
        <p:txBody>
          <a:bodyPr>
            <a:normAutofit/>
          </a:bodyPr>
          <a:lstStyle/>
          <a:p>
            <a:pPr marL="0" indent="0">
              <a:buNone/>
            </a:pPr>
            <a:r>
              <a:rPr lang="en-US" sz="1800" dirty="0"/>
              <a:t>When working with time-series data, a lot can be revealed through visualizing it. It is possible to add markers in the plot to help emphasize the specific observations or specific events in the time </a:t>
            </a:r>
            <a:r>
              <a:rPr lang="en-US" sz="1800" dirty="0" smtClean="0"/>
              <a:t>series.</a:t>
            </a:r>
          </a:p>
          <a:p>
            <a:pPr marL="0" indent="0">
              <a:buNone/>
            </a:pPr>
            <a:endParaRPr lang="en-IN" sz="20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871" t="25154" r="35420" b="61800"/>
          <a:stretch/>
        </p:blipFill>
        <p:spPr bwMode="auto">
          <a:xfrm>
            <a:off x="467544" y="2852936"/>
            <a:ext cx="4464496" cy="100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9949" t="41600" r="25000" b="9966"/>
          <a:stretch/>
        </p:blipFill>
        <p:spPr bwMode="auto">
          <a:xfrm>
            <a:off x="467544" y="3933056"/>
            <a:ext cx="3491880" cy="270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9871" t="42750" r="21135" b="11340"/>
          <a:stretch/>
        </p:blipFill>
        <p:spPr bwMode="auto">
          <a:xfrm>
            <a:off x="4932040" y="3789040"/>
            <a:ext cx="4144947" cy="285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3219356" y="5085184"/>
            <a:ext cx="1656184" cy="6631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4904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251520" y="228771"/>
            <a:ext cx="8496944" cy="1723549"/>
          </a:xfrm>
          <a:prstGeom prst="rect">
            <a:avLst/>
          </a:prstGeom>
          <a:noFill/>
        </p:spPr>
        <p:txBody>
          <a:bodyPr wrap="square" rtlCol="0">
            <a:spAutoFit/>
          </a:bodyPr>
          <a:lstStyle/>
          <a:p>
            <a:pPr marL="285750" indent="-285750">
              <a:buFont typeface="Arial" pitchFamily="34" charset="0"/>
              <a:buChar char="•"/>
            </a:pPr>
            <a:r>
              <a:rPr lang="en-US" dirty="0"/>
              <a:t>Lag plot are used to observe the autocorrelation. These are crucial when we try to correct the trend and </a:t>
            </a:r>
            <a:r>
              <a:rPr lang="en-US" dirty="0" err="1"/>
              <a:t>stationarity</a:t>
            </a:r>
            <a:r>
              <a:rPr lang="en-US" dirty="0"/>
              <a:t> and we have to use smoothing functions. Lag plot helps us to understand the data better</a:t>
            </a:r>
            <a:r>
              <a:rPr lang="en-US" dirty="0" smtClean="0"/>
              <a:t>.</a:t>
            </a:r>
          </a:p>
          <a:p>
            <a:endParaRPr lang="en-US" sz="1600" dirty="0" smtClean="0"/>
          </a:p>
          <a:p>
            <a:r>
              <a:rPr lang="en-US" dirty="0"/>
              <a:t> </a:t>
            </a:r>
            <a:r>
              <a:rPr lang="en-US" dirty="0" smtClean="0"/>
              <a:t> </a:t>
            </a:r>
            <a:r>
              <a:rPr lang="en-IN" b="1" dirty="0" smtClean="0"/>
              <a:t>Visualizing </a:t>
            </a:r>
            <a:r>
              <a:rPr lang="en-IN" b="1" dirty="0"/>
              <a:t>using Lag Plots</a:t>
            </a:r>
          </a:p>
          <a:p>
            <a:pPr marL="285750" indent="-285750">
              <a:buFont typeface="Arial" pitchFamily="34" charset="0"/>
              <a:buChar char="•"/>
            </a:pPr>
            <a:endParaRPr lang="en-IN" dirty="0"/>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026" t="24192" r="49356" b="23436"/>
          <a:stretch/>
        </p:blipFill>
        <p:spPr bwMode="auto">
          <a:xfrm>
            <a:off x="395536" y="1678532"/>
            <a:ext cx="3960439"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9486" t="24604" r="40850" b="37698"/>
          <a:stretch/>
        </p:blipFill>
        <p:spPr bwMode="auto">
          <a:xfrm>
            <a:off x="4751511" y="1930560"/>
            <a:ext cx="4392489"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4355975" y="3370720"/>
            <a:ext cx="288033"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287524" y="5408072"/>
            <a:ext cx="8424936" cy="1477328"/>
          </a:xfrm>
          <a:prstGeom prst="rect">
            <a:avLst/>
          </a:prstGeom>
          <a:noFill/>
        </p:spPr>
        <p:txBody>
          <a:bodyPr wrap="square" rtlCol="0">
            <a:spAutoFit/>
          </a:bodyPr>
          <a:lstStyle/>
          <a:p>
            <a:r>
              <a:rPr lang="en-US" dirty="0"/>
              <a:t>We can see that there is a positive correlation for minute, hour and daily lag plots. We observe absolutely no correlation for month lag plots.</a:t>
            </a:r>
          </a:p>
          <a:p>
            <a:r>
              <a:rPr lang="en-US" dirty="0"/>
              <a:t>It makes sense to re-sample our data </a:t>
            </a:r>
            <a:r>
              <a:rPr lang="en-US" dirty="0" err="1" smtClean="0"/>
              <a:t>atmost</a:t>
            </a:r>
            <a:r>
              <a:rPr lang="en-US" dirty="0" smtClean="0"/>
              <a:t> </a:t>
            </a:r>
            <a:r>
              <a:rPr lang="en-US" dirty="0"/>
              <a:t>at the Daily level, thereby preserving the autocorrelation as well.</a:t>
            </a:r>
          </a:p>
          <a:p>
            <a:endParaRPr lang="en-IN" dirty="0"/>
          </a:p>
        </p:txBody>
      </p:sp>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9488" t="19931" r="44485" b="76394"/>
          <a:stretch/>
        </p:blipFill>
        <p:spPr bwMode="auto">
          <a:xfrm>
            <a:off x="4751511" y="5098912"/>
            <a:ext cx="4392489" cy="252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4100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effectLst/>
              </a:rPr>
              <a:t>Time </a:t>
            </a:r>
            <a:r>
              <a:rPr lang="en-IN" dirty="0" smtClean="0">
                <a:effectLst/>
              </a:rPr>
              <a:t>resampling</a:t>
            </a:r>
            <a:endParaRPr lang="en-IN" dirty="0"/>
          </a:p>
        </p:txBody>
      </p:sp>
      <p:sp>
        <p:nvSpPr>
          <p:cNvPr id="3" name="Content Placeholder 2"/>
          <p:cNvSpPr>
            <a:spLocks noGrp="1"/>
          </p:cNvSpPr>
          <p:nvPr>
            <p:ph idx="1"/>
          </p:nvPr>
        </p:nvSpPr>
        <p:spPr>
          <a:xfrm>
            <a:off x="380235" y="1772816"/>
            <a:ext cx="8246070" cy="4824536"/>
          </a:xfrm>
        </p:spPr>
        <p:txBody>
          <a:bodyPr>
            <a:normAutofit fontScale="62500" lnSpcReduction="20000"/>
          </a:bodyPr>
          <a:lstStyle/>
          <a:p>
            <a:r>
              <a:rPr lang="en-US" dirty="0"/>
              <a:t>Examining stock price data for every single day isn’t of much use to financial institutions, who are more interested in spotting market trends. To make it easier, we use a process called time resampling to aggregate data into a defined time period, such as by month or by quarter. Institutions can then see an overview of stock prices and make decisions according to these trends</a:t>
            </a:r>
            <a:r>
              <a:rPr lang="en-US" dirty="0" smtClean="0"/>
              <a:t>.</a:t>
            </a:r>
          </a:p>
          <a:p>
            <a:r>
              <a:rPr lang="en-US" dirty="0"/>
              <a:t>The pandas library has a .resample() function which resamples such time series data. The resample method in pandas is similar to its </a:t>
            </a:r>
            <a:r>
              <a:rPr lang="en-US" dirty="0" err="1"/>
              <a:t>groupby</a:t>
            </a:r>
            <a:r>
              <a:rPr lang="en-US" dirty="0"/>
              <a:t> method as it is essentially grouping according to a certain time span</a:t>
            </a:r>
            <a:r>
              <a:rPr lang="en-US" dirty="0" smtClean="0"/>
              <a:t>.</a:t>
            </a:r>
          </a:p>
          <a:p>
            <a:pPr marL="0" indent="0">
              <a:buNone/>
            </a:pPr>
            <a:endParaRPr lang="en-US" dirty="0" smtClean="0"/>
          </a:p>
          <a:p>
            <a:pPr marL="0" indent="0">
              <a:buNone/>
            </a:pPr>
            <a:r>
              <a:rPr lang="en-US" dirty="0" smtClean="0"/>
              <a:t>The </a:t>
            </a:r>
            <a:r>
              <a:rPr lang="en-US" dirty="0"/>
              <a:t>resample() function looks like this</a:t>
            </a:r>
            <a:r>
              <a:rPr lang="en-US" dirty="0" smtClean="0"/>
              <a:t>:</a:t>
            </a:r>
          </a:p>
          <a:p>
            <a:pPr marL="0" indent="0">
              <a:buNone/>
            </a:pPr>
            <a:endParaRPr lang="en-US" b="1" dirty="0" smtClean="0"/>
          </a:p>
          <a:p>
            <a:pPr marL="0" indent="0">
              <a:buNone/>
            </a:pPr>
            <a:endParaRPr lang="en-US" b="1" dirty="0" smtClean="0"/>
          </a:p>
          <a:p>
            <a:pPr marL="0" indent="0">
              <a:buNone/>
            </a:pPr>
            <a:r>
              <a:rPr lang="en-US" b="1" dirty="0" smtClean="0"/>
              <a:t>To </a:t>
            </a:r>
            <a:r>
              <a:rPr lang="en-US" b="1" dirty="0"/>
              <a:t>summarize what happened above:</a:t>
            </a:r>
            <a:endParaRPr lang="en-US" dirty="0"/>
          </a:p>
          <a:p>
            <a:pPr marL="285750" indent="-285750"/>
            <a:r>
              <a:rPr lang="en-US" dirty="0" err="1"/>
              <a:t>data.resample</a:t>
            </a:r>
            <a:r>
              <a:rPr lang="en-US" dirty="0"/>
              <a:t>() is used to resample the stock data.</a:t>
            </a:r>
          </a:p>
          <a:p>
            <a:pPr marL="285750" indent="-285750"/>
            <a:r>
              <a:rPr lang="en-US" dirty="0"/>
              <a:t>The ‘24H’ stands for daily frequency, and denotes the offset values by which we want to resample the data.</a:t>
            </a:r>
          </a:p>
          <a:p>
            <a:pPr marL="285750" indent="-285750"/>
            <a:r>
              <a:rPr lang="en-US" dirty="0"/>
              <a:t>mean() indicates that we want the average stock price during this period</a:t>
            </a:r>
            <a:r>
              <a:rPr lang="en-US" dirty="0" smtClean="0"/>
              <a:t>.</a:t>
            </a:r>
          </a:p>
          <a:p>
            <a:pPr marL="0" indent="0">
              <a:buNone/>
            </a:pPr>
            <a:endParaRPr lang="en-IN"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541" t="52234" r="35130" b="43642"/>
          <a:stretch/>
        </p:blipFill>
        <p:spPr bwMode="auto">
          <a:xfrm>
            <a:off x="995665" y="4230252"/>
            <a:ext cx="7582697" cy="34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859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Time </a:t>
            </a:r>
            <a:r>
              <a:rPr lang="en-US" b="1" dirty="0" smtClean="0"/>
              <a:t>Series Decomposition</a:t>
            </a:r>
            <a:endParaRPr lang="en-IN" dirty="0"/>
          </a:p>
        </p:txBody>
      </p:sp>
      <p:sp>
        <p:nvSpPr>
          <p:cNvPr id="3" name="Content Placeholder 2"/>
          <p:cNvSpPr>
            <a:spLocks noGrp="1"/>
          </p:cNvSpPr>
          <p:nvPr>
            <p:ph idx="1"/>
          </p:nvPr>
        </p:nvSpPr>
        <p:spPr/>
        <p:txBody>
          <a:bodyPr/>
          <a:lstStyle/>
          <a:p>
            <a:r>
              <a:rPr lang="en-US" sz="1850" b="1" dirty="0"/>
              <a:t>Time series decomposition</a:t>
            </a:r>
            <a:r>
              <a:rPr lang="en-US" sz="1850" dirty="0"/>
              <a:t> involves thinking of a </a:t>
            </a:r>
            <a:r>
              <a:rPr lang="en-US" sz="1850" b="1" dirty="0"/>
              <a:t>series</a:t>
            </a:r>
            <a:r>
              <a:rPr lang="en-US" sz="1850" dirty="0"/>
              <a:t> as a combination of level, trend, seasonality, and noise components. </a:t>
            </a:r>
            <a:r>
              <a:rPr lang="en-US" sz="1850" b="1" dirty="0"/>
              <a:t>Decomposition</a:t>
            </a:r>
            <a:r>
              <a:rPr lang="en-US" sz="1850" dirty="0"/>
              <a:t> provides a useful abstract model for thinking about </a:t>
            </a:r>
            <a:r>
              <a:rPr lang="en-US" sz="1850" b="1" dirty="0"/>
              <a:t>time series</a:t>
            </a:r>
            <a:r>
              <a:rPr lang="en-US" sz="1850" dirty="0"/>
              <a:t> generally and for better understanding problems during </a:t>
            </a:r>
            <a:r>
              <a:rPr lang="en-US" sz="1850" b="1" dirty="0"/>
              <a:t>time series</a:t>
            </a:r>
            <a:r>
              <a:rPr lang="en-US" sz="1850" dirty="0"/>
              <a:t> analysis and forecasting</a:t>
            </a:r>
            <a:r>
              <a:rPr lang="en-US" sz="1850" dirty="0" smtClean="0"/>
              <a:t>.</a:t>
            </a:r>
          </a:p>
          <a:p>
            <a:r>
              <a:rPr lang="en-US" sz="1800" dirty="0"/>
              <a:t>Decomposition is often used to remove the seasonal effect from a time series. It provides a cleaner way to understand trends. For instance, lower ice cream sales during winter don’t necessarily mean a company is performing poorly. To know whether or not this is the case, we need to remove the seasonality from the time series.</a:t>
            </a:r>
            <a:endParaRPr lang="en-US" sz="1800" dirty="0" smtClean="0"/>
          </a:p>
          <a:p>
            <a:pPr marL="0" indent="0">
              <a:buNone/>
            </a:pPr>
            <a:endParaRPr lang="en-US" sz="1800" dirty="0" smtClean="0"/>
          </a:p>
          <a:p>
            <a:r>
              <a:rPr lang="en-US" sz="1800" dirty="0"/>
              <a:t>We can decompose a time series into trend, seasonal </a:t>
            </a:r>
            <a:r>
              <a:rPr lang="en-US" sz="1800" dirty="0" smtClean="0"/>
              <a:t>and </a:t>
            </a:r>
            <a:r>
              <a:rPr lang="en-US" sz="1800" dirty="0"/>
              <a:t>remainder </a:t>
            </a:r>
            <a:r>
              <a:rPr lang="en-US" sz="1800" dirty="0" smtClean="0"/>
              <a:t>components.</a:t>
            </a:r>
          </a:p>
          <a:p>
            <a:endParaRPr lang="en-US" sz="1800" dirty="0" smtClean="0"/>
          </a:p>
          <a:p>
            <a:pPr marL="0" indent="0">
              <a:buNone/>
            </a:pPr>
            <a:endParaRPr lang="en-US" dirty="0" smtClean="0"/>
          </a:p>
          <a:p>
            <a:endParaRPr lang="en-IN" dirty="0"/>
          </a:p>
        </p:txBody>
      </p:sp>
      <p:sp>
        <p:nvSpPr>
          <p:cNvPr id="4" name="TextBox 3"/>
          <p:cNvSpPr txBox="1"/>
          <p:nvPr/>
        </p:nvSpPr>
        <p:spPr>
          <a:xfrm>
            <a:off x="2049464" y="6279219"/>
            <a:ext cx="1032655" cy="307777"/>
          </a:xfrm>
          <a:prstGeom prst="rect">
            <a:avLst/>
          </a:prstGeom>
          <a:noFill/>
        </p:spPr>
        <p:txBody>
          <a:bodyPr wrap="none" rtlCol="0">
            <a:spAutoFit/>
          </a:bodyPr>
          <a:lstStyle/>
          <a:p>
            <a:r>
              <a:rPr lang="en-IN" sz="1400" dirty="0" smtClean="0"/>
              <a:t>Base model</a:t>
            </a:r>
            <a:endParaRPr lang="en-IN" sz="1400" dirty="0"/>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629" t="33814" r="18273" b="45017"/>
          <a:stretch/>
        </p:blipFill>
        <p:spPr bwMode="auto">
          <a:xfrm>
            <a:off x="1403648" y="5482912"/>
            <a:ext cx="6408712" cy="119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376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323528" y="2204864"/>
            <a:ext cx="8208912" cy="369332"/>
          </a:xfrm>
          <a:prstGeom prst="rect">
            <a:avLst/>
          </a:prstGeom>
          <a:noFill/>
        </p:spPr>
        <p:txBody>
          <a:bodyPr wrap="square" rtlCol="0">
            <a:spAutoFit/>
          </a:bodyPr>
          <a:lstStyle/>
          <a:p>
            <a:r>
              <a:rPr lang="en-IN" b="1" dirty="0" smtClean="0"/>
              <a:t>Performing Time Decomposition</a:t>
            </a:r>
            <a:endParaRPr lang="en-IN" b="1"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232" t="15120" r="47577" b="71821"/>
          <a:stretch/>
        </p:blipFill>
        <p:spPr bwMode="auto">
          <a:xfrm>
            <a:off x="701880" y="2574196"/>
            <a:ext cx="6840760" cy="89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923" t="28316" r="56546" b="36907"/>
          <a:stretch/>
        </p:blipFill>
        <p:spPr bwMode="auto">
          <a:xfrm>
            <a:off x="899592" y="3745794"/>
            <a:ext cx="3024336" cy="2073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923" t="28316" r="56546" b="36907"/>
          <a:stretch/>
        </p:blipFill>
        <p:spPr bwMode="auto">
          <a:xfrm>
            <a:off x="4716016" y="3690837"/>
            <a:ext cx="3024336" cy="2073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6237" t="27079" r="17578" b="30447"/>
          <a:stretch/>
        </p:blipFill>
        <p:spPr bwMode="auto">
          <a:xfrm>
            <a:off x="701880" y="260648"/>
            <a:ext cx="7326503" cy="1856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895432" y="3503610"/>
            <a:ext cx="1032655" cy="307777"/>
          </a:xfrm>
          <a:prstGeom prst="rect">
            <a:avLst/>
          </a:prstGeom>
          <a:noFill/>
        </p:spPr>
        <p:txBody>
          <a:bodyPr wrap="none" rtlCol="0">
            <a:spAutoFit/>
          </a:bodyPr>
          <a:lstStyle/>
          <a:p>
            <a:r>
              <a:rPr lang="en-IN" sz="1400" dirty="0" smtClean="0"/>
              <a:t>Base model</a:t>
            </a:r>
            <a:endParaRPr lang="en-IN" sz="1400" dirty="0"/>
          </a:p>
        </p:txBody>
      </p:sp>
      <p:sp>
        <p:nvSpPr>
          <p:cNvPr id="5" name="TextBox 4"/>
          <p:cNvSpPr txBox="1"/>
          <p:nvPr/>
        </p:nvSpPr>
        <p:spPr>
          <a:xfrm>
            <a:off x="4859050" y="3453406"/>
            <a:ext cx="2881302" cy="584775"/>
          </a:xfrm>
          <a:prstGeom prst="rect">
            <a:avLst/>
          </a:prstGeom>
          <a:noFill/>
        </p:spPr>
        <p:txBody>
          <a:bodyPr wrap="none" rtlCol="0">
            <a:spAutoFit/>
          </a:bodyPr>
          <a:lstStyle/>
          <a:p>
            <a:r>
              <a:rPr lang="en-IN" sz="1400" dirty="0" smtClean="0"/>
              <a:t>Model after Seasonal Decomposition</a:t>
            </a:r>
          </a:p>
          <a:p>
            <a:endParaRPr lang="en-IN" dirty="0"/>
          </a:p>
        </p:txBody>
      </p:sp>
      <p:sp>
        <p:nvSpPr>
          <p:cNvPr id="6" name="TextBox 5"/>
          <p:cNvSpPr txBox="1"/>
          <p:nvPr/>
        </p:nvSpPr>
        <p:spPr>
          <a:xfrm>
            <a:off x="476172" y="5949280"/>
            <a:ext cx="8118592" cy="646331"/>
          </a:xfrm>
          <a:prstGeom prst="rect">
            <a:avLst/>
          </a:prstGeom>
          <a:noFill/>
        </p:spPr>
        <p:txBody>
          <a:bodyPr wrap="square" rtlCol="0">
            <a:spAutoFit/>
          </a:bodyPr>
          <a:lstStyle/>
          <a:p>
            <a:r>
              <a:rPr lang="en-US" dirty="0"/>
              <a:t>Post time series decomposition we don't observe any seasonality. Also, there is no constant mean, variance and covariance, hence the series is </a:t>
            </a:r>
            <a:r>
              <a:rPr lang="en-US" b="1" dirty="0"/>
              <a:t>Non Stationary.</a:t>
            </a:r>
            <a:endParaRPr lang="en-IN" dirty="0"/>
          </a:p>
        </p:txBody>
      </p:sp>
    </p:spTree>
    <p:extLst>
      <p:ext uri="{BB962C8B-B14F-4D97-AF65-F5344CB8AC3E}">
        <p14:creationId xmlns:p14="http://schemas.microsoft.com/office/powerpoint/2010/main" val="2640797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sp>
        <p:nvSpPr>
          <p:cNvPr id="2" name="TextBox 1"/>
          <p:cNvSpPr txBox="1"/>
          <p:nvPr/>
        </p:nvSpPr>
        <p:spPr>
          <a:xfrm>
            <a:off x="179512" y="332656"/>
            <a:ext cx="8928992" cy="3816429"/>
          </a:xfrm>
          <a:prstGeom prst="rect">
            <a:avLst/>
          </a:prstGeom>
          <a:noFill/>
        </p:spPr>
        <p:txBody>
          <a:bodyPr wrap="square" rtlCol="0">
            <a:spAutoFit/>
          </a:bodyPr>
          <a:lstStyle/>
          <a:p>
            <a:r>
              <a:rPr lang="en-US" sz="2000" b="1" dirty="0" err="1"/>
              <a:t>Stationarity</a:t>
            </a:r>
            <a:r>
              <a:rPr lang="en-US" sz="2000" dirty="0"/>
              <a:t> is an important concept in time series </a:t>
            </a:r>
            <a:r>
              <a:rPr lang="en-US" sz="2000" dirty="0" smtClean="0"/>
              <a:t>analysis</a:t>
            </a:r>
            <a:r>
              <a:rPr lang="en-US" sz="2000" dirty="0"/>
              <a:t> </a:t>
            </a:r>
            <a:r>
              <a:rPr lang="en-US" sz="2000" dirty="0" smtClean="0"/>
              <a:t>as</a:t>
            </a:r>
            <a:r>
              <a:rPr lang="en-US" sz="2000" dirty="0"/>
              <a:t> </a:t>
            </a:r>
            <a:r>
              <a:rPr lang="en-US" sz="2000" dirty="0" smtClean="0"/>
              <a:t>it</a:t>
            </a:r>
            <a:r>
              <a:rPr lang="en-US" sz="2000" dirty="0"/>
              <a:t> means that the statistical properties of a </a:t>
            </a:r>
            <a:r>
              <a:rPr lang="en-US" sz="2000" dirty="0" err="1"/>
              <a:t>a</a:t>
            </a:r>
            <a:r>
              <a:rPr lang="en-US" sz="2000" dirty="0"/>
              <a:t> time </a:t>
            </a:r>
            <a:r>
              <a:rPr lang="en-US" sz="2000" dirty="0" smtClean="0"/>
              <a:t>series</a:t>
            </a:r>
            <a:r>
              <a:rPr lang="en-US" sz="2000" dirty="0"/>
              <a:t> do not change over time</a:t>
            </a:r>
            <a:r>
              <a:rPr lang="en-US" sz="2000" dirty="0" smtClean="0"/>
              <a:t>.</a:t>
            </a:r>
          </a:p>
          <a:p>
            <a:endParaRPr lang="en-US" sz="2000" dirty="0"/>
          </a:p>
          <a:p>
            <a:r>
              <a:rPr lang="en-US" dirty="0"/>
              <a:t>We will perform statistical tests like KPSS and ADF to confirm our understanding</a:t>
            </a:r>
            <a:r>
              <a:rPr lang="en-US" dirty="0" smtClean="0"/>
              <a:t>.</a:t>
            </a:r>
          </a:p>
          <a:p>
            <a:endParaRPr lang="en-US" b="1" dirty="0"/>
          </a:p>
          <a:p>
            <a:r>
              <a:rPr lang="en-US" sz="2000" b="1" dirty="0"/>
              <a:t>KPSS Test</a:t>
            </a:r>
          </a:p>
          <a:p>
            <a:pPr marL="285750" indent="-285750">
              <a:buFont typeface="Arial" pitchFamily="34" charset="0"/>
              <a:buChar char="•"/>
            </a:pPr>
            <a:r>
              <a:rPr lang="en-US" dirty="0"/>
              <a:t>The KPSS test, short for, Kwiatkowski-Phillips-Schmidt-Shin (KPSS), is a type of Unit root test that tests for the </a:t>
            </a:r>
            <a:r>
              <a:rPr lang="en-US" dirty="0" err="1"/>
              <a:t>stationarity</a:t>
            </a:r>
            <a:r>
              <a:rPr lang="en-US" dirty="0"/>
              <a:t> of a given series around a deterministic trend.</a:t>
            </a:r>
          </a:p>
          <a:p>
            <a:pPr marL="285750" indent="-285750">
              <a:buFont typeface="Arial" pitchFamily="34" charset="0"/>
              <a:buChar char="•"/>
            </a:pPr>
            <a:r>
              <a:rPr lang="en-US" dirty="0"/>
              <a:t>Here, the null hypothesis is that the series is </a:t>
            </a:r>
            <a:r>
              <a:rPr lang="en-US" b="1" dirty="0"/>
              <a:t>stationary</a:t>
            </a:r>
            <a:r>
              <a:rPr lang="en-US" dirty="0"/>
              <a:t>.</a:t>
            </a:r>
          </a:p>
          <a:p>
            <a:pPr marL="285750" indent="-285750">
              <a:buFont typeface="Arial" pitchFamily="34" charset="0"/>
              <a:buChar char="•"/>
            </a:pPr>
            <a:r>
              <a:rPr lang="en-US" dirty="0"/>
              <a:t>That is, if p-value is &lt; </a:t>
            </a:r>
            <a:r>
              <a:rPr lang="en-US" dirty="0" err="1"/>
              <a:t>signif</a:t>
            </a:r>
            <a:r>
              <a:rPr lang="en-US" dirty="0"/>
              <a:t> level (say 0.05), then the series is non-stationary and vice </a:t>
            </a:r>
            <a:r>
              <a:rPr lang="en-US" dirty="0" smtClean="0"/>
              <a:t>versa</a:t>
            </a:r>
          </a:p>
          <a:p>
            <a:pPr marL="285750" indent="-285750">
              <a:buFont typeface="Arial" pitchFamily="34" charset="0"/>
              <a:buChar char="•"/>
            </a:pPr>
            <a:r>
              <a:rPr lang="en-US" dirty="0" smtClean="0"/>
              <a:t>‘</a:t>
            </a:r>
            <a:r>
              <a:rPr lang="en-US" b="1" dirty="0" err="1" smtClean="0"/>
              <a:t>ct</a:t>
            </a:r>
            <a:r>
              <a:rPr lang="en-US" dirty="0" smtClean="0"/>
              <a:t>’ </a:t>
            </a:r>
            <a:r>
              <a:rPr lang="en-US" dirty="0"/>
              <a:t>: The data is stationary around a trend.</a:t>
            </a:r>
          </a:p>
          <a:p>
            <a:r>
              <a:rPr lang="en-US" dirty="0"/>
              <a:t/>
            </a:r>
            <a:br>
              <a:rPr lang="en-US" dirty="0"/>
            </a:br>
            <a:endParaRPr lang="en-IN"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309" t="23643" r="54691" b="71683"/>
          <a:stretch/>
        </p:blipFill>
        <p:spPr bwMode="auto">
          <a:xfrm>
            <a:off x="539552" y="3834120"/>
            <a:ext cx="3714777" cy="32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675" t="49067" r="58101" b="26533"/>
          <a:stretch/>
        </p:blipFill>
        <p:spPr bwMode="auto">
          <a:xfrm>
            <a:off x="539553" y="4154632"/>
            <a:ext cx="3714776" cy="167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5309" t="52371" r="53145" b="42955"/>
          <a:stretch/>
        </p:blipFill>
        <p:spPr bwMode="auto">
          <a:xfrm>
            <a:off x="4902327" y="4174965"/>
            <a:ext cx="3846137" cy="32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5155" t="50000" r="42422" b="36357"/>
          <a:stretch/>
        </p:blipFill>
        <p:spPr bwMode="auto">
          <a:xfrm>
            <a:off x="4902326" y="4495477"/>
            <a:ext cx="3846137" cy="93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355976" y="4725144"/>
            <a:ext cx="360040"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92133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5976" y="620688"/>
            <a:ext cx="3888431" cy="967132"/>
          </a:xfrm>
        </p:spPr>
        <p:txBody>
          <a:bodyPr/>
          <a:lstStyle/>
          <a:p>
            <a:r>
              <a:rPr lang="en-IN" dirty="0" smtClean="0">
                <a:latin typeface="Times New Roman" pitchFamily="18" charset="0"/>
                <a:cs typeface="Times New Roman" pitchFamily="18" charset="0"/>
              </a:rPr>
              <a:t>Project Members :</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3923928" y="1772816"/>
            <a:ext cx="5847733" cy="5085184"/>
          </a:xfrm>
        </p:spPr>
        <p:txBody>
          <a:bodyPr>
            <a:normAutofit lnSpcReduction="10000"/>
          </a:bodyPr>
          <a:lstStyle/>
          <a:p>
            <a:r>
              <a:rPr lang="en-IN" dirty="0" err="1" smtClean="0"/>
              <a:t>Shivprakash</a:t>
            </a:r>
            <a:r>
              <a:rPr lang="en-IN" dirty="0" smtClean="0"/>
              <a:t> </a:t>
            </a:r>
            <a:r>
              <a:rPr lang="en-IN" dirty="0" err="1" smtClean="0"/>
              <a:t>Vishwakarma</a:t>
            </a:r>
            <a:r>
              <a:rPr lang="en-IN" dirty="0" smtClean="0"/>
              <a:t>(57)</a:t>
            </a:r>
            <a:endParaRPr lang="en-IN" dirty="0" smtClean="0"/>
          </a:p>
          <a:p>
            <a:r>
              <a:rPr lang="en-IN" dirty="0" err="1" smtClean="0"/>
              <a:t>Swaraj</a:t>
            </a:r>
            <a:r>
              <a:rPr lang="en-IN" dirty="0" smtClean="0"/>
              <a:t> </a:t>
            </a:r>
            <a:r>
              <a:rPr lang="en-IN" dirty="0" err="1" smtClean="0"/>
              <a:t>Kondlekar</a:t>
            </a:r>
            <a:r>
              <a:rPr lang="en-IN" dirty="0" smtClean="0"/>
              <a:t>(32)</a:t>
            </a:r>
            <a:endParaRPr lang="en-IN" dirty="0" smtClean="0"/>
          </a:p>
          <a:p>
            <a:r>
              <a:rPr lang="en-IN" dirty="0" err="1" smtClean="0"/>
              <a:t>Afzal</a:t>
            </a:r>
            <a:r>
              <a:rPr lang="en-IN" dirty="0" smtClean="0"/>
              <a:t> Ali </a:t>
            </a:r>
            <a:r>
              <a:rPr lang="en-IN" dirty="0" err="1" smtClean="0"/>
              <a:t>Siddique</a:t>
            </a:r>
            <a:r>
              <a:rPr lang="en-IN" dirty="0" smtClean="0"/>
              <a:t>(48)</a:t>
            </a:r>
            <a:endParaRPr lang="en-IN" dirty="0" smtClean="0"/>
          </a:p>
          <a:p>
            <a:endParaRPr lang="en-IN" dirty="0"/>
          </a:p>
          <a:p>
            <a:endParaRPr lang="en-IN" dirty="0" smtClean="0"/>
          </a:p>
          <a:p>
            <a:endParaRPr lang="en-IN" dirty="0"/>
          </a:p>
          <a:p>
            <a:endParaRPr lang="en-IN" dirty="0" smtClean="0"/>
          </a:p>
          <a:p>
            <a:pPr marL="0" indent="0">
              <a:buNone/>
            </a:pPr>
            <a:endParaRPr lang="en-IN" dirty="0" smtClean="0"/>
          </a:p>
          <a:p>
            <a:pPr marL="0" indent="0">
              <a:buNone/>
            </a:pPr>
            <a:r>
              <a:rPr lang="en-IN" dirty="0"/>
              <a:t>	 </a:t>
            </a:r>
            <a:r>
              <a:rPr lang="en-IN" dirty="0" smtClean="0"/>
              <a:t>            </a:t>
            </a:r>
            <a:r>
              <a:rPr lang="en-IN" sz="2400" u="sng" dirty="0" smtClean="0"/>
              <a:t>Under the Guidance of</a:t>
            </a:r>
          </a:p>
          <a:p>
            <a:pPr marL="0" indent="0">
              <a:buNone/>
            </a:pPr>
            <a:r>
              <a:rPr lang="en-IN" sz="2400" dirty="0" smtClean="0"/>
              <a:t>                               </a:t>
            </a:r>
            <a:r>
              <a:rPr lang="en-IN" sz="3200" dirty="0" err="1" smtClean="0">
                <a:solidFill>
                  <a:schemeClr val="bg2">
                    <a:lumMod val="50000"/>
                  </a:schemeClr>
                </a:solidFill>
                <a:effectLst>
                  <a:outerShdw blurRad="38100" dist="38100" dir="2700000" algn="tl">
                    <a:srgbClr val="000000">
                      <a:alpha val="43137"/>
                    </a:srgbClr>
                  </a:outerShdw>
                </a:effectLst>
              </a:rPr>
              <a:t>Prof.</a:t>
            </a:r>
            <a:r>
              <a:rPr lang="en-IN" sz="3200" dirty="0" smtClean="0">
                <a:solidFill>
                  <a:schemeClr val="bg2">
                    <a:lumMod val="50000"/>
                  </a:schemeClr>
                </a:solidFill>
                <a:effectLst>
                  <a:outerShdw blurRad="38100" dist="38100" dir="2700000" algn="tl">
                    <a:srgbClr val="000000">
                      <a:alpha val="43137"/>
                    </a:srgbClr>
                  </a:outerShdw>
                </a:effectLst>
              </a:rPr>
              <a:t> A.S </a:t>
            </a:r>
            <a:r>
              <a:rPr lang="en-IN" sz="3200" dirty="0" err="1" smtClean="0">
                <a:solidFill>
                  <a:schemeClr val="bg2">
                    <a:lumMod val="50000"/>
                  </a:schemeClr>
                </a:solidFill>
                <a:effectLst>
                  <a:outerShdw blurRad="38100" dist="38100" dir="2700000" algn="tl">
                    <a:srgbClr val="000000">
                      <a:alpha val="43137"/>
                    </a:srgbClr>
                  </a:outerShdw>
                </a:effectLst>
              </a:rPr>
              <a:t>Kunte</a:t>
            </a:r>
            <a:endParaRPr lang="en-IN" sz="3200" dirty="0">
              <a:solidFill>
                <a:schemeClr val="bg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9954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1508105"/>
          </a:xfrm>
          <a:prstGeom prst="rect">
            <a:avLst/>
          </a:prstGeom>
          <a:noFill/>
        </p:spPr>
        <p:txBody>
          <a:bodyPr wrap="square" rtlCol="0">
            <a:spAutoFit/>
          </a:bodyPr>
          <a:lstStyle/>
          <a:p>
            <a:r>
              <a:rPr lang="en-US" sz="2000" b="1" dirty="0" smtClean="0"/>
              <a:t>ADF Test</a:t>
            </a:r>
          </a:p>
          <a:p>
            <a:pPr marL="285750" indent="-285750">
              <a:buFont typeface="Arial" pitchFamily="34" charset="0"/>
              <a:buChar char="•"/>
            </a:pPr>
            <a:r>
              <a:rPr lang="en-US" dirty="0"/>
              <a:t>The null hypothesis of the test is the presence of unit root, that is, the series is non-stationary.</a:t>
            </a:r>
          </a:p>
          <a:p>
            <a:endParaRPr lang="en-US" dirty="0"/>
          </a:p>
          <a:p>
            <a:endParaRPr lang="en-IN"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55" t="34639" r="29871" b="24595"/>
          <a:stretch/>
        </p:blipFill>
        <p:spPr bwMode="auto">
          <a:xfrm>
            <a:off x="323529" y="1556792"/>
            <a:ext cx="5688632" cy="2795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464" t="79862" r="51753" b="14502"/>
          <a:stretch/>
        </p:blipFill>
        <p:spPr bwMode="auto">
          <a:xfrm>
            <a:off x="323529" y="4352544"/>
            <a:ext cx="5688632" cy="38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5359" t="40266" r="59966" b="29867"/>
          <a:stretch/>
        </p:blipFill>
        <p:spPr bwMode="auto">
          <a:xfrm>
            <a:off x="4860032" y="3861048"/>
            <a:ext cx="3008376" cy="2048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Elbow Connector 3"/>
          <p:cNvCxnSpPr>
            <a:stCxn id="10243" idx="2"/>
          </p:cNvCxnSpPr>
          <p:nvPr/>
        </p:nvCxnSpPr>
        <p:spPr>
          <a:xfrm rot="16200000" flipH="1">
            <a:off x="3804864" y="4102024"/>
            <a:ext cx="346140" cy="162017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572712" y="6093296"/>
            <a:ext cx="7848872" cy="646331"/>
          </a:xfrm>
          <a:prstGeom prst="rect">
            <a:avLst/>
          </a:prstGeom>
          <a:noFill/>
        </p:spPr>
        <p:txBody>
          <a:bodyPr wrap="square" rtlCol="0">
            <a:spAutoFit/>
          </a:bodyPr>
          <a:lstStyle/>
          <a:p>
            <a:r>
              <a:rPr lang="en-US" dirty="0"/>
              <a:t>KPSS says series is not stationary and ADF says series is stationary. It means series is </a:t>
            </a:r>
            <a:r>
              <a:rPr lang="en-US" b="1" dirty="0"/>
              <a:t>difference stationary</a:t>
            </a:r>
            <a:r>
              <a:rPr lang="en-US" dirty="0"/>
              <a:t>, we will use </a:t>
            </a:r>
            <a:r>
              <a:rPr lang="en-US" b="1" dirty="0"/>
              <a:t>differencing</a:t>
            </a:r>
            <a:r>
              <a:rPr lang="en-US" dirty="0"/>
              <a:t> to make series stationary.</a:t>
            </a:r>
            <a:endParaRPr lang="en-IN" dirty="0"/>
          </a:p>
        </p:txBody>
      </p:sp>
    </p:spTree>
    <p:extLst>
      <p:ext uri="{BB962C8B-B14F-4D97-AF65-F5344CB8AC3E}">
        <p14:creationId xmlns:p14="http://schemas.microsoft.com/office/powerpoint/2010/main" val="10005254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effectLst/>
              </a:rPr>
              <a:t>Model </a:t>
            </a:r>
            <a:r>
              <a:rPr lang="en-IN" dirty="0" smtClean="0">
                <a:effectLst/>
              </a:rPr>
              <a:t>Building</a:t>
            </a:r>
            <a:endParaRPr lang="en-IN" dirty="0"/>
          </a:p>
        </p:txBody>
      </p:sp>
      <p:sp>
        <p:nvSpPr>
          <p:cNvPr id="3" name="Content Placeholder 2"/>
          <p:cNvSpPr>
            <a:spLocks noGrp="1"/>
          </p:cNvSpPr>
          <p:nvPr>
            <p:ph idx="1"/>
          </p:nvPr>
        </p:nvSpPr>
        <p:spPr/>
        <p:txBody>
          <a:bodyPr/>
          <a:lstStyle/>
          <a:p>
            <a:r>
              <a:rPr lang="en-IN" dirty="0" smtClean="0"/>
              <a:t>As for Model Selection We studied some research papers based on time-series data prediction and we encountered some models namely ARIMA,XGBOOST,LSTM etc.</a:t>
            </a:r>
          </a:p>
          <a:p>
            <a:r>
              <a:rPr lang="en-IN" dirty="0" smtClean="0"/>
              <a:t>On the basis of research papers as well as comparing the models accuracy we made a decision of using LSTM to build our model due to high performance and accuracy than other models while dealing with time-series  data</a:t>
            </a:r>
            <a:endParaRPr lang="en-IN" dirty="0"/>
          </a:p>
        </p:txBody>
      </p:sp>
    </p:spTree>
    <p:extLst>
      <p:ext uri="{BB962C8B-B14F-4D97-AF65-F5344CB8AC3E}">
        <p14:creationId xmlns:p14="http://schemas.microsoft.com/office/powerpoint/2010/main" val="2667633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sp>
        <p:nvSpPr>
          <p:cNvPr id="2" name="TextBox 1"/>
          <p:cNvSpPr txBox="1"/>
          <p:nvPr/>
        </p:nvSpPr>
        <p:spPr>
          <a:xfrm>
            <a:off x="539552" y="404664"/>
            <a:ext cx="8208912" cy="4308872"/>
          </a:xfrm>
          <a:prstGeom prst="rect">
            <a:avLst/>
          </a:prstGeom>
          <a:noFill/>
        </p:spPr>
        <p:txBody>
          <a:bodyPr wrap="square" rtlCol="0">
            <a:spAutoFit/>
          </a:bodyPr>
          <a:lstStyle/>
          <a:p>
            <a:r>
              <a:rPr lang="en-IN" sz="2000" dirty="0" smtClean="0"/>
              <a:t>Before Model Building one important step is </a:t>
            </a:r>
            <a:r>
              <a:rPr lang="en-IN" sz="2000" b="1" u="sng" dirty="0" smtClean="0"/>
              <a:t>CROSS-VALIDATION</a:t>
            </a:r>
            <a:r>
              <a:rPr lang="en-IN" sz="2000" b="1" dirty="0" smtClean="0"/>
              <a:t>.</a:t>
            </a:r>
          </a:p>
          <a:p>
            <a:endParaRPr lang="en-IN" sz="2000" b="1" dirty="0" smtClean="0"/>
          </a:p>
          <a:p>
            <a:pPr marL="285750" indent="-285750">
              <a:buFont typeface="Arial" pitchFamily="34" charset="0"/>
              <a:buChar char="•"/>
            </a:pPr>
            <a:r>
              <a:rPr lang="en-US" dirty="0"/>
              <a:t>To measure the performance of our forecasting model, We typically want to split the time series into a training period and a validation period. This is called fixed </a:t>
            </a:r>
            <a:r>
              <a:rPr lang="en-US" dirty="0" smtClean="0"/>
              <a:t>partitioning</a:t>
            </a:r>
          </a:p>
          <a:p>
            <a:pPr marL="285750" indent="-285750">
              <a:buFont typeface="Arial" pitchFamily="34" charset="0"/>
              <a:buChar char="•"/>
            </a:pPr>
            <a:endParaRPr lang="en-US" b="1" dirty="0"/>
          </a:p>
          <a:p>
            <a:pPr marL="285750" indent="-285750">
              <a:buFont typeface="Arial" pitchFamily="34" charset="0"/>
              <a:buChar char="•"/>
            </a:pPr>
            <a:r>
              <a:rPr lang="en-US" dirty="0"/>
              <a:t>If the time series has some seasonality, you generally want to ensure that each period contains a whole number of seasons. For example, one year, or two years, or three years, if the time series has a yearly seasonality. You generally don't want one year and a half, or else some months will be represented more than others</a:t>
            </a:r>
            <a:r>
              <a:rPr lang="en-US" dirty="0" smtClean="0"/>
              <a:t>.</a:t>
            </a:r>
          </a:p>
          <a:p>
            <a:pPr marL="285750" indent="-285750">
              <a:buFont typeface="Arial" pitchFamily="34" charset="0"/>
              <a:buChar char="•"/>
            </a:pPr>
            <a:endParaRPr lang="en-US" b="1" dirty="0"/>
          </a:p>
          <a:p>
            <a:r>
              <a:rPr lang="en-US" dirty="0"/>
              <a:t>we will opt for a </a:t>
            </a:r>
            <a:r>
              <a:rPr lang="en-US" b="1" i="1" dirty="0"/>
              <a:t>hold-out based validation</a:t>
            </a:r>
            <a:r>
              <a:rPr lang="en-US" dirty="0"/>
              <a:t>.</a:t>
            </a:r>
          </a:p>
          <a:p>
            <a:r>
              <a:rPr lang="en-US" dirty="0"/>
              <a:t>Hold-out is used very frequently with time-series data. In this case, we will select all the data for 2020 as a hold-out and train our model on all the data from 2012 to 2019.</a:t>
            </a:r>
          </a:p>
          <a:p>
            <a:pPr marL="285750" indent="-285750">
              <a:buFont typeface="Arial" pitchFamily="34" charset="0"/>
              <a:buChar char="•"/>
            </a:pPr>
            <a:endParaRPr lang="en-IN" b="1"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55" t="40825" r="51366" b="32234"/>
          <a:stretch/>
        </p:blipFill>
        <p:spPr bwMode="auto">
          <a:xfrm>
            <a:off x="1907704" y="4437112"/>
            <a:ext cx="4081806"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7858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46070" cy="1018035"/>
          </a:xfrm>
        </p:spPr>
        <p:txBody>
          <a:bodyPr>
            <a:normAutofit fontScale="90000"/>
          </a:bodyPr>
          <a:lstStyle/>
          <a:p>
            <a:r>
              <a:rPr lang="en-US" b="1" dirty="0"/>
              <a:t>Long Short Term </a:t>
            </a:r>
            <a:r>
              <a:rPr lang="en-US" b="1" dirty="0" smtClean="0"/>
              <a:t>Memory (</a:t>
            </a:r>
            <a:r>
              <a:rPr lang="en-US" dirty="0" smtClean="0"/>
              <a:t>LSTM)</a:t>
            </a:r>
            <a:r>
              <a:rPr lang="en-US" b="1" dirty="0" smtClean="0"/>
              <a:t> Networks</a:t>
            </a:r>
            <a:endParaRPr lang="en-IN" dirty="0"/>
          </a:p>
        </p:txBody>
      </p:sp>
      <p:sp>
        <p:nvSpPr>
          <p:cNvPr id="3" name="Content Placeholder 2"/>
          <p:cNvSpPr>
            <a:spLocks noGrp="1"/>
          </p:cNvSpPr>
          <p:nvPr>
            <p:ph idx="1"/>
          </p:nvPr>
        </p:nvSpPr>
        <p:spPr>
          <a:xfrm>
            <a:off x="426842" y="1887793"/>
            <a:ext cx="8465637" cy="4853575"/>
          </a:xfrm>
        </p:spPr>
        <p:txBody>
          <a:bodyPr>
            <a:normAutofit fontScale="92500" lnSpcReduction="20000"/>
          </a:bodyPr>
          <a:lstStyle/>
          <a:p>
            <a:r>
              <a:rPr lang="en-US" b="1" dirty="0" smtClean="0"/>
              <a:t>Long </a:t>
            </a:r>
            <a:r>
              <a:rPr lang="en-US" b="1" dirty="0"/>
              <a:t>Short Term Memory networks</a:t>
            </a:r>
            <a:r>
              <a:rPr lang="en-US" dirty="0"/>
              <a:t> – usually just called “LSTMs” – are a special kind of RNN, capable of learning long-term dependencies.</a:t>
            </a:r>
          </a:p>
          <a:p>
            <a:r>
              <a:rPr lang="en-US" dirty="0"/>
              <a:t>LSTMs are explicitly designed to avoid the long-term dependency problem. Remembering information for long periods of time is practically their default behavior, not something they struggle to learn like RNNs!</a:t>
            </a:r>
          </a:p>
          <a:p>
            <a:r>
              <a:rPr lang="en-US" dirty="0"/>
              <a:t>All recurrent neural networks have the form of a chain of repeating modules of neural network. In standard RNNs, this repeating module will have a very simple structure, such as a single </a:t>
            </a:r>
            <a:r>
              <a:rPr lang="en-US" dirty="0" err="1"/>
              <a:t>tanh</a:t>
            </a:r>
            <a:r>
              <a:rPr lang="en-US" dirty="0"/>
              <a:t> layer.</a:t>
            </a:r>
          </a:p>
          <a:p>
            <a:r>
              <a:rPr lang="en-US" dirty="0"/>
              <a:t>Also, they don't suffer from </a:t>
            </a:r>
            <a:r>
              <a:rPr lang="en-US" dirty="0" smtClean="0"/>
              <a:t>problems like</a:t>
            </a:r>
            <a:r>
              <a:rPr lang="en-US" dirty="0"/>
              <a:t> </a:t>
            </a:r>
            <a:r>
              <a:rPr lang="en-US" b="1" dirty="0"/>
              <a:t>vanishing/exploding gradient descent</a:t>
            </a:r>
            <a:r>
              <a:rPr lang="en-US" dirty="0"/>
              <a:t>.</a:t>
            </a:r>
          </a:p>
          <a:p>
            <a:endParaRPr lang="en-IN" dirty="0"/>
          </a:p>
        </p:txBody>
      </p:sp>
    </p:spTree>
    <p:extLst>
      <p:ext uri="{BB962C8B-B14F-4D97-AF65-F5344CB8AC3E}">
        <p14:creationId xmlns:p14="http://schemas.microsoft.com/office/powerpoint/2010/main" val="297613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77" t="15325" r="42461" b="68660"/>
          <a:stretch/>
        </p:blipFill>
        <p:spPr bwMode="auto">
          <a:xfrm>
            <a:off x="611560" y="2204864"/>
            <a:ext cx="5176886" cy="1098316"/>
          </a:xfrm>
          <a:prstGeom prst="rect">
            <a:avLst/>
          </a:prstGeom>
          <a:noFill/>
          <a:ln>
            <a:noFill/>
          </a:ln>
          <a:effectLst>
            <a:glow rad="1270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9552" y="332656"/>
            <a:ext cx="8136904" cy="1631216"/>
          </a:xfrm>
          <a:prstGeom prst="rect">
            <a:avLst/>
          </a:prstGeom>
          <a:noFill/>
        </p:spPr>
        <p:txBody>
          <a:bodyPr wrap="square" rtlCol="0">
            <a:spAutoFit/>
          </a:bodyPr>
          <a:lstStyle/>
          <a:p>
            <a:endParaRPr lang="en-US" sz="2000" b="1" dirty="0" smtClean="0"/>
          </a:p>
          <a:p>
            <a:r>
              <a:rPr lang="en-US" sz="2000" b="1" dirty="0" smtClean="0"/>
              <a:t>Feature </a:t>
            </a:r>
            <a:r>
              <a:rPr lang="en-US" sz="2000" b="1" dirty="0"/>
              <a:t>Scaling</a:t>
            </a:r>
            <a:r>
              <a:rPr lang="en-US" sz="2000" dirty="0"/>
              <a:t> or Standardization: It is a step of Data Pre Processing which is applied to independent variables or </a:t>
            </a:r>
            <a:r>
              <a:rPr lang="en-US" sz="2000" b="1" dirty="0"/>
              <a:t>features</a:t>
            </a:r>
            <a:r>
              <a:rPr lang="en-US" sz="2000" dirty="0"/>
              <a:t> of data. It basically helps to </a:t>
            </a:r>
            <a:r>
              <a:rPr lang="en-US" sz="2000" dirty="0" err="1"/>
              <a:t>normalise</a:t>
            </a:r>
            <a:r>
              <a:rPr lang="en-US" sz="2000" dirty="0"/>
              <a:t> the data within a particular range. Sometimes, it also helps in speeding up the calculations in an algorithm.</a:t>
            </a:r>
            <a:endParaRPr lang="en-IN" sz="2000" dirty="0"/>
          </a:p>
        </p:txBody>
      </p:sp>
      <p:pic>
        <p:nvPicPr>
          <p:cNvPr id="1229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4923" t="24148" r="57474" b="43780"/>
          <a:stretch/>
        </p:blipFill>
        <p:spPr bwMode="auto">
          <a:xfrm>
            <a:off x="4283968" y="3789040"/>
            <a:ext cx="3365370" cy="2199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Elbow Connector 4"/>
          <p:cNvCxnSpPr>
            <a:stCxn id="12290" idx="2"/>
            <a:endCxn id="12292" idx="1"/>
          </p:cNvCxnSpPr>
          <p:nvPr/>
        </p:nvCxnSpPr>
        <p:spPr>
          <a:xfrm rot="16200000" flipH="1">
            <a:off x="2949188" y="3553994"/>
            <a:ext cx="1585595" cy="108396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34984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281553"/>
            <a:ext cx="8208912" cy="646331"/>
          </a:xfrm>
          <a:prstGeom prst="rect">
            <a:avLst/>
          </a:prstGeom>
          <a:noFill/>
        </p:spPr>
        <p:txBody>
          <a:bodyPr wrap="square" rtlCol="0">
            <a:spAutoFit/>
          </a:bodyPr>
          <a:lstStyle/>
          <a:p>
            <a:endParaRPr lang="en-US" dirty="0"/>
          </a:p>
          <a:p>
            <a:endParaRPr lang="en-IN" dirty="0"/>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386" t="37251" r="38995" b="56838"/>
          <a:stretch/>
        </p:blipFill>
        <p:spPr bwMode="auto">
          <a:xfrm>
            <a:off x="1597944" y="961060"/>
            <a:ext cx="5561814" cy="405352"/>
          </a:xfrm>
          <a:prstGeom prst="rect">
            <a:avLst/>
          </a:prstGeom>
          <a:noFill/>
          <a:ln>
            <a:noFill/>
          </a:ln>
          <a:effectLst>
            <a:glow rad="1270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8984" y="404663"/>
            <a:ext cx="5458802" cy="400110"/>
          </a:xfrm>
          <a:prstGeom prst="rect">
            <a:avLst/>
          </a:prstGeom>
          <a:noFill/>
        </p:spPr>
        <p:txBody>
          <a:bodyPr wrap="none" rtlCol="0">
            <a:spAutoFit/>
          </a:bodyPr>
          <a:lstStyle/>
          <a:p>
            <a:r>
              <a:rPr lang="en-IN" sz="2000" dirty="0" smtClean="0"/>
              <a:t>We Split the dataset into </a:t>
            </a:r>
            <a:r>
              <a:rPr lang="en-IN" sz="2000" dirty="0" err="1" smtClean="0"/>
              <a:t>train_data</a:t>
            </a:r>
            <a:r>
              <a:rPr lang="en-IN" sz="2000" dirty="0" smtClean="0"/>
              <a:t> and </a:t>
            </a:r>
            <a:r>
              <a:rPr lang="en-IN" sz="2000" dirty="0" err="1" smtClean="0"/>
              <a:t>test_data</a:t>
            </a:r>
            <a:r>
              <a:rPr lang="en-IN" sz="2000" dirty="0" smtClean="0"/>
              <a:t>:</a:t>
            </a:r>
            <a:endParaRPr lang="en-IN" sz="2000" dirty="0"/>
          </a:p>
        </p:txBody>
      </p:sp>
      <p:sp>
        <p:nvSpPr>
          <p:cNvPr id="4" name="TextBox 3"/>
          <p:cNvSpPr txBox="1"/>
          <p:nvPr/>
        </p:nvSpPr>
        <p:spPr>
          <a:xfrm>
            <a:off x="755576" y="1844824"/>
            <a:ext cx="7715125" cy="400110"/>
          </a:xfrm>
          <a:prstGeom prst="rect">
            <a:avLst/>
          </a:prstGeom>
          <a:noFill/>
        </p:spPr>
        <p:txBody>
          <a:bodyPr wrap="none" rtlCol="0">
            <a:spAutoFit/>
          </a:bodyPr>
          <a:lstStyle/>
          <a:p>
            <a:r>
              <a:rPr lang="en-IN" sz="2000" dirty="0" smtClean="0"/>
              <a:t>Then we are splitting our dataset into a window of particular Time-step:</a:t>
            </a:r>
            <a:endParaRPr lang="en-IN" sz="2000" dirty="0"/>
          </a:p>
        </p:txBody>
      </p:sp>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387" t="16969" r="43324" b="30859"/>
          <a:stretch/>
        </p:blipFill>
        <p:spPr bwMode="auto">
          <a:xfrm>
            <a:off x="899592" y="2420888"/>
            <a:ext cx="7358551" cy="3937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436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55" t="17457" r="40155" b="24262"/>
          <a:stretch/>
        </p:blipFill>
        <p:spPr bwMode="auto">
          <a:xfrm>
            <a:off x="827584" y="1484784"/>
            <a:ext cx="6336704" cy="4392488"/>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7544" y="620688"/>
            <a:ext cx="7776864" cy="646331"/>
          </a:xfrm>
          <a:prstGeom prst="rect">
            <a:avLst/>
          </a:prstGeom>
          <a:noFill/>
        </p:spPr>
        <p:txBody>
          <a:bodyPr wrap="square" rtlCol="0">
            <a:spAutoFit/>
          </a:bodyPr>
          <a:lstStyle/>
          <a:p>
            <a:r>
              <a:rPr lang="en-IN" dirty="0" smtClean="0"/>
              <a:t>Now Reshaping our inputs as LSTM takes input with </a:t>
            </a:r>
            <a:r>
              <a:rPr lang="en-IN" dirty="0" err="1" smtClean="0"/>
              <a:t>timesteps</a:t>
            </a:r>
            <a:r>
              <a:rPr lang="en-IN" dirty="0" smtClean="0"/>
              <a:t> and features and here our Feature value is 1 </a:t>
            </a:r>
            <a:r>
              <a:rPr lang="en-IN" dirty="0" err="1" smtClean="0"/>
              <a:t>i.e</a:t>
            </a:r>
            <a:r>
              <a:rPr lang="en-IN" dirty="0" smtClean="0"/>
              <a:t> our values lies between 0 &amp; 1</a:t>
            </a:r>
            <a:endParaRPr lang="en-IN" dirty="0"/>
          </a:p>
        </p:txBody>
      </p:sp>
    </p:spTree>
    <p:extLst>
      <p:ext uri="{BB962C8B-B14F-4D97-AF65-F5344CB8AC3E}">
        <p14:creationId xmlns:p14="http://schemas.microsoft.com/office/powerpoint/2010/main" val="28513402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55" t="12645" r="30876" b="12303"/>
          <a:stretch/>
        </p:blipFill>
        <p:spPr bwMode="auto">
          <a:xfrm>
            <a:off x="523512" y="332656"/>
            <a:ext cx="8208912" cy="48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t="51547" r="30026" b="31683"/>
          <a:stretch/>
        </p:blipFill>
        <p:spPr bwMode="auto">
          <a:xfrm>
            <a:off x="556752" y="5157191"/>
            <a:ext cx="8191712" cy="1150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2784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45" t="13196" r="29407" b="11340"/>
          <a:stretch/>
        </p:blipFill>
        <p:spPr bwMode="auto">
          <a:xfrm>
            <a:off x="611560" y="404663"/>
            <a:ext cx="7851096" cy="5978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74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923" t="20620" r="30799" b="15876"/>
          <a:stretch/>
        </p:blipFill>
        <p:spPr bwMode="auto">
          <a:xfrm>
            <a:off x="1335199" y="1366322"/>
            <a:ext cx="6617618" cy="435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55577" y="548680"/>
            <a:ext cx="7920880" cy="646331"/>
          </a:xfrm>
          <a:prstGeom prst="rect">
            <a:avLst/>
          </a:prstGeom>
          <a:noFill/>
        </p:spPr>
        <p:txBody>
          <a:bodyPr wrap="square" rtlCol="0">
            <a:spAutoFit/>
          </a:bodyPr>
          <a:lstStyle/>
          <a:p>
            <a:r>
              <a:rPr lang="en-IN" dirty="0" smtClean="0"/>
              <a:t>Through Training and Validation loss we can see that the model is not </a:t>
            </a:r>
            <a:r>
              <a:rPr lang="en-IN" dirty="0" err="1" smtClean="0"/>
              <a:t>overfitting</a:t>
            </a:r>
            <a:r>
              <a:rPr lang="en-IN" dirty="0" smtClean="0"/>
              <a:t> </a:t>
            </a:r>
            <a:r>
              <a:rPr lang="en-IN" dirty="0" err="1" smtClean="0"/>
              <a:t>i.e</a:t>
            </a:r>
            <a:r>
              <a:rPr lang="en-IN" dirty="0" smtClean="0"/>
              <a:t> its pretty good for Prediction.</a:t>
            </a:r>
            <a:endParaRPr lang="en-IN" dirty="0"/>
          </a:p>
        </p:txBody>
      </p:sp>
    </p:spTree>
    <p:extLst>
      <p:ext uri="{BB962C8B-B14F-4D97-AF65-F5344CB8AC3E}">
        <p14:creationId xmlns:p14="http://schemas.microsoft.com/office/powerpoint/2010/main" val="1349506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816" y="836712"/>
            <a:ext cx="5847733" cy="967132"/>
          </a:xfrm>
        </p:spPr>
        <p:txBody>
          <a:bodyPr/>
          <a:lstStyle/>
          <a:p>
            <a:r>
              <a:rPr lang="en-IN" dirty="0" smtClean="0">
                <a:latin typeface="Times New Roman" pitchFamily="18" charset="0"/>
                <a:cs typeface="Times New Roman" pitchFamily="18" charset="0"/>
              </a:rPr>
              <a:t>         Contents</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3707904" y="1700808"/>
            <a:ext cx="5847733" cy="4681415"/>
          </a:xfrm>
        </p:spPr>
        <p:txBody>
          <a:bodyPr/>
          <a:lstStyle/>
          <a:p>
            <a:r>
              <a:rPr lang="fr-FR" dirty="0" smtClean="0"/>
              <a:t>Abstract </a:t>
            </a:r>
          </a:p>
          <a:p>
            <a:r>
              <a:rPr lang="fr-FR" dirty="0" smtClean="0"/>
              <a:t>Introduction </a:t>
            </a:r>
            <a:endParaRPr lang="fr-FR" dirty="0"/>
          </a:p>
          <a:p>
            <a:r>
              <a:rPr lang="fr-FR" dirty="0" smtClean="0"/>
              <a:t>Objectives </a:t>
            </a:r>
          </a:p>
          <a:p>
            <a:r>
              <a:rPr lang="fr-FR" dirty="0" err="1" smtClean="0"/>
              <a:t>Purpose</a:t>
            </a:r>
            <a:endParaRPr lang="fr-FR" dirty="0" smtClean="0"/>
          </a:p>
          <a:p>
            <a:r>
              <a:rPr lang="fr-FR" dirty="0" smtClean="0"/>
              <a:t>Scope </a:t>
            </a:r>
          </a:p>
          <a:p>
            <a:r>
              <a:rPr lang="fr-FR" dirty="0" err="1" smtClean="0"/>
              <a:t>Implementation</a:t>
            </a:r>
            <a:endParaRPr lang="fr-FR" dirty="0" smtClean="0"/>
          </a:p>
          <a:p>
            <a:r>
              <a:rPr lang="fr-FR" dirty="0" smtClean="0"/>
              <a:t>Conclusion</a:t>
            </a:r>
          </a:p>
          <a:p>
            <a:r>
              <a:rPr lang="fr-FR" dirty="0" smtClean="0"/>
              <a:t>Future Scope</a:t>
            </a:r>
          </a:p>
          <a:p>
            <a:r>
              <a:rPr lang="fr-FR" dirty="0" err="1" smtClean="0"/>
              <a:t>References</a:t>
            </a:r>
            <a:endParaRPr lang="en-IN" dirty="0"/>
          </a:p>
        </p:txBody>
      </p:sp>
    </p:spTree>
    <p:extLst>
      <p:ext uri="{BB962C8B-B14F-4D97-AF65-F5344CB8AC3E}">
        <p14:creationId xmlns:p14="http://schemas.microsoft.com/office/powerpoint/2010/main" val="77302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00" t="32577" r="42500" b="12990"/>
          <a:stretch/>
        </p:blipFill>
        <p:spPr bwMode="auto">
          <a:xfrm>
            <a:off x="395537" y="188640"/>
            <a:ext cx="5040560"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00" t="40266" r="31400" b="20134"/>
          <a:stretch/>
        </p:blipFill>
        <p:spPr bwMode="auto">
          <a:xfrm>
            <a:off x="2237936" y="3501008"/>
            <a:ext cx="6510528" cy="2715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Elbow Connector 5"/>
          <p:cNvCxnSpPr>
            <a:endCxn id="18435" idx="1"/>
          </p:cNvCxnSpPr>
          <p:nvPr/>
        </p:nvCxnSpPr>
        <p:spPr>
          <a:xfrm rot="16200000" flipH="1">
            <a:off x="1177854" y="3798810"/>
            <a:ext cx="1717924" cy="40224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2965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77" t="15325" r="41160" b="70584"/>
          <a:stretch/>
        </p:blipFill>
        <p:spPr bwMode="auto">
          <a:xfrm>
            <a:off x="755576" y="476672"/>
            <a:ext cx="5335572" cy="966342"/>
          </a:xfrm>
          <a:prstGeom prst="rect">
            <a:avLst/>
          </a:prstGeom>
          <a:noFill/>
          <a:ln>
            <a:noFill/>
          </a:ln>
          <a:effectLst>
            <a:glow rad="1270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25" t="39734" r="32000" b="21466"/>
          <a:stretch/>
        </p:blipFill>
        <p:spPr bwMode="auto">
          <a:xfrm>
            <a:off x="827584" y="2060848"/>
            <a:ext cx="7488832" cy="323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82240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55" t="26941" r="40696" b="19725"/>
          <a:stretch/>
        </p:blipFill>
        <p:spPr bwMode="auto">
          <a:xfrm>
            <a:off x="755576" y="430976"/>
            <a:ext cx="7632848" cy="559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3468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System Architecture</a:t>
            </a:r>
            <a:endParaRPr lang="en-IN"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67544" y="1700808"/>
            <a:ext cx="8424936" cy="5040560"/>
          </a:xfrm>
          <a:prstGeom prst="rect">
            <a:avLst/>
          </a:prstGeom>
        </p:spPr>
      </p:pic>
    </p:spTree>
    <p:extLst>
      <p:ext uri="{BB962C8B-B14F-4D97-AF65-F5344CB8AC3E}">
        <p14:creationId xmlns:p14="http://schemas.microsoft.com/office/powerpoint/2010/main" val="2463615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Activity Diagram</a:t>
            </a:r>
            <a:endParaRPr lang="en-IN"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9512" y="1700808"/>
            <a:ext cx="8964488" cy="5157192"/>
          </a:xfrm>
          <a:prstGeom prst="rect">
            <a:avLst/>
          </a:prstGeom>
        </p:spPr>
      </p:pic>
    </p:spTree>
    <p:extLst>
      <p:ext uri="{BB962C8B-B14F-4D97-AF65-F5344CB8AC3E}">
        <p14:creationId xmlns:p14="http://schemas.microsoft.com/office/powerpoint/2010/main" val="1484700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User Interface(Landing page)</a:t>
            </a:r>
            <a:endParaRPr lang="en-IN"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t="8280" b="5095"/>
          <a:stretch>
            <a:fillRect/>
          </a:stretch>
        </p:blipFill>
        <p:spPr>
          <a:xfrm>
            <a:off x="179512" y="1700808"/>
            <a:ext cx="8784976" cy="5157192"/>
          </a:xfrm>
          <a:prstGeom prst="rect">
            <a:avLst/>
          </a:prstGeom>
        </p:spPr>
      </p:pic>
    </p:spTree>
    <p:extLst>
      <p:ext uri="{BB962C8B-B14F-4D97-AF65-F5344CB8AC3E}">
        <p14:creationId xmlns:p14="http://schemas.microsoft.com/office/powerpoint/2010/main" val="1946520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Signup page</a:t>
            </a:r>
            <a:endParaRPr lang="en-IN"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t="8888" b="5185"/>
          <a:stretch>
            <a:fillRect/>
          </a:stretch>
        </p:blipFill>
        <p:spPr>
          <a:xfrm>
            <a:off x="107504" y="1700808"/>
            <a:ext cx="8928992" cy="5040559"/>
          </a:xfrm>
          <a:prstGeom prst="rect">
            <a:avLst/>
          </a:prstGeom>
        </p:spPr>
      </p:pic>
    </p:spTree>
    <p:extLst>
      <p:ext uri="{BB962C8B-B14F-4D97-AF65-F5344CB8AC3E}">
        <p14:creationId xmlns:p14="http://schemas.microsoft.com/office/powerpoint/2010/main" val="1664550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Prediction Section</a:t>
            </a:r>
            <a:endParaRPr lang="en-IN"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t="8888" b="6666"/>
          <a:stretch>
            <a:fillRect/>
          </a:stretch>
        </p:blipFill>
        <p:spPr>
          <a:xfrm>
            <a:off x="179512" y="1700808"/>
            <a:ext cx="8964488" cy="5157192"/>
          </a:xfrm>
          <a:prstGeom prst="rect">
            <a:avLst/>
          </a:prstGeom>
        </p:spPr>
      </p:pic>
    </p:spTree>
    <p:extLst>
      <p:ext uri="{BB962C8B-B14F-4D97-AF65-F5344CB8AC3E}">
        <p14:creationId xmlns:p14="http://schemas.microsoft.com/office/powerpoint/2010/main" val="1754722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Prediction Result</a:t>
            </a:r>
            <a:endParaRPr lang="en-IN"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t="8510" b="6382"/>
          <a:stretch>
            <a:fillRect/>
          </a:stretch>
        </p:blipFill>
        <p:spPr>
          <a:xfrm>
            <a:off x="0" y="1628800"/>
            <a:ext cx="9144000" cy="5229200"/>
          </a:xfrm>
          <a:prstGeom prst="rect">
            <a:avLst/>
          </a:prstGeom>
        </p:spPr>
      </p:pic>
    </p:spTree>
    <p:extLst>
      <p:ext uri="{BB962C8B-B14F-4D97-AF65-F5344CB8AC3E}">
        <p14:creationId xmlns:p14="http://schemas.microsoft.com/office/powerpoint/2010/main" val="1992341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fontScale="85000" lnSpcReduction="10000"/>
          </a:bodyPr>
          <a:lstStyle/>
          <a:p>
            <a:r>
              <a:rPr lang="en-IN" dirty="0"/>
              <a:t>Our Proposed model has been succeeded to provide the result prediction </a:t>
            </a:r>
            <a:r>
              <a:rPr lang="en-IN" dirty="0" err="1"/>
              <a:t>bitcoin</a:t>
            </a:r>
            <a:r>
              <a:rPr lang="en-IN" dirty="0"/>
              <a:t> from Historical </a:t>
            </a:r>
            <a:r>
              <a:rPr lang="en-IN" dirty="0" err="1"/>
              <a:t>bitcoin</a:t>
            </a:r>
            <a:r>
              <a:rPr lang="en-IN" dirty="0"/>
              <a:t> dataset. Our model with time series techniques can build produce the results and the results can predict the price for the next 30 days with split the data to train and test that we mention above. Afterward, as we mentioned before in the article, the Crypto Currency market is influenced by many uncertainty factors. The </a:t>
            </a:r>
            <a:r>
              <a:rPr lang="en-IN" dirty="0" err="1"/>
              <a:t>Cryptocurrencies</a:t>
            </a:r>
            <a:r>
              <a:rPr lang="en-IN" dirty="0"/>
              <a:t> are influenced by many uncertainties factor such as political issue, the economic issue at impacted to local or global levels. So prediction price </a:t>
            </a:r>
            <a:r>
              <a:rPr lang="en-IN" dirty="0" err="1"/>
              <a:t>bitcoin</a:t>
            </a:r>
            <a:r>
              <a:rPr lang="en-IN" dirty="0"/>
              <a:t> using LSTM can’t good enough to make the decision to invest in </a:t>
            </a:r>
            <a:r>
              <a:rPr lang="en-IN" dirty="0" err="1"/>
              <a:t>bitcoin</a:t>
            </a:r>
            <a:r>
              <a:rPr lang="en-IN" dirty="0"/>
              <a:t>, it is another side for taking the decisions.</a:t>
            </a:r>
            <a:endParaRPr lang="en-IN" dirty="0"/>
          </a:p>
        </p:txBody>
      </p:sp>
    </p:spTree>
    <p:extLst>
      <p:ext uri="{BB962C8B-B14F-4D97-AF65-F5344CB8AC3E}">
        <p14:creationId xmlns:p14="http://schemas.microsoft.com/office/powerpoint/2010/main" val="14074543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ABSTRACT</a:t>
            </a:r>
            <a:endParaRPr lang="en-IN" dirty="0"/>
          </a:p>
        </p:txBody>
      </p:sp>
      <p:sp>
        <p:nvSpPr>
          <p:cNvPr id="3" name="Content Placeholder 2"/>
          <p:cNvSpPr>
            <a:spLocks noGrp="1"/>
          </p:cNvSpPr>
          <p:nvPr>
            <p:ph idx="1"/>
          </p:nvPr>
        </p:nvSpPr>
        <p:spPr/>
        <p:txBody>
          <a:bodyPr>
            <a:normAutofit fontScale="92500" lnSpcReduction="20000"/>
          </a:bodyPr>
          <a:lstStyle/>
          <a:p>
            <a:r>
              <a:rPr lang="en-US" dirty="0"/>
              <a:t>The decentralization of </a:t>
            </a:r>
            <a:r>
              <a:rPr lang="en-US" dirty="0" err="1"/>
              <a:t>cryptocurrencies</a:t>
            </a:r>
            <a:r>
              <a:rPr lang="en-US" dirty="0"/>
              <a:t> has greatly reduced the level of central control over them, impacting international relations and trade. Further, wide fluctuations in crypto Currency price indicate an urgent need for an accurate way to forecast this price. </a:t>
            </a:r>
            <a:endParaRPr lang="en-US" dirty="0" smtClean="0"/>
          </a:p>
          <a:p>
            <a:r>
              <a:rPr lang="en-US" dirty="0" smtClean="0"/>
              <a:t>This </a:t>
            </a:r>
            <a:r>
              <a:rPr lang="en-US" dirty="0"/>
              <a:t>project proposes a method to predict crypto Currency price by considering various factors such as market cap, volume, circulating supply, and maximum supply based on deep learning techniques such as </a:t>
            </a:r>
            <a:r>
              <a:rPr lang="en-US" dirty="0" smtClean="0"/>
              <a:t>the </a:t>
            </a:r>
            <a:r>
              <a:rPr lang="en-US" dirty="0"/>
              <a:t>long </a:t>
            </a:r>
            <a:r>
              <a:rPr lang="en-US" dirty="0" smtClean="0"/>
              <a:t>short term </a:t>
            </a:r>
            <a:r>
              <a:rPr lang="en-US" dirty="0"/>
              <a:t>memory (LSTM),which are effective learning models for training data, with the LSTM being better at recognizing longer-term associations. </a:t>
            </a:r>
            <a:endParaRPr lang="en-IN" dirty="0"/>
          </a:p>
        </p:txBody>
      </p:sp>
    </p:spTree>
    <p:extLst>
      <p:ext uri="{BB962C8B-B14F-4D97-AF65-F5344CB8AC3E}">
        <p14:creationId xmlns:p14="http://schemas.microsoft.com/office/powerpoint/2010/main" val="163176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Scope</a:t>
            </a:r>
            <a:endParaRPr lang="en-IN" dirty="0"/>
          </a:p>
        </p:txBody>
      </p:sp>
      <p:sp>
        <p:nvSpPr>
          <p:cNvPr id="3" name="Content Placeholder 2"/>
          <p:cNvSpPr>
            <a:spLocks noGrp="1"/>
          </p:cNvSpPr>
          <p:nvPr>
            <p:ph idx="1"/>
          </p:nvPr>
        </p:nvSpPr>
        <p:spPr>
          <a:xfrm>
            <a:off x="426843" y="1887793"/>
            <a:ext cx="8246070" cy="4709559"/>
          </a:xfrm>
        </p:spPr>
        <p:txBody>
          <a:bodyPr>
            <a:normAutofit lnSpcReduction="10000"/>
          </a:bodyPr>
          <a:lstStyle/>
          <a:p>
            <a:r>
              <a:rPr lang="en-IN" b="1" dirty="0"/>
              <a:t>Wider varieties of </a:t>
            </a:r>
            <a:r>
              <a:rPr lang="en-IN" b="1" dirty="0" err="1"/>
              <a:t>cryptocurrencies</a:t>
            </a:r>
            <a:r>
              <a:rPr lang="en-IN" dirty="0"/>
              <a:t>: Of course, </a:t>
            </a:r>
            <a:r>
              <a:rPr lang="en-IN" dirty="0" smtClean="0"/>
              <a:t>it</a:t>
            </a:r>
          </a:p>
          <a:p>
            <a:pPr marL="0" indent="0">
              <a:buNone/>
            </a:pPr>
            <a:r>
              <a:rPr lang="en-IN" dirty="0" smtClean="0"/>
              <a:t>would </a:t>
            </a:r>
            <a:r>
              <a:rPr lang="en-IN" dirty="0"/>
              <a:t>be ideal to have all the major </a:t>
            </a:r>
            <a:r>
              <a:rPr lang="en-IN" dirty="0" err="1"/>
              <a:t>cryptocurrencies</a:t>
            </a:r>
            <a:r>
              <a:rPr lang="en-IN" dirty="0"/>
              <a:t> such as </a:t>
            </a:r>
            <a:r>
              <a:rPr lang="en-IN" dirty="0" err="1"/>
              <a:t>Ethereum</a:t>
            </a:r>
            <a:r>
              <a:rPr lang="en-IN" dirty="0"/>
              <a:t>, </a:t>
            </a:r>
            <a:r>
              <a:rPr lang="en-IN" dirty="0" err="1"/>
              <a:t>Litecoin</a:t>
            </a:r>
            <a:r>
              <a:rPr lang="en-IN" dirty="0"/>
              <a:t>, Ripple and the recently developed </a:t>
            </a:r>
            <a:r>
              <a:rPr lang="en-IN" dirty="0" err="1"/>
              <a:t>Bitcoin</a:t>
            </a:r>
            <a:r>
              <a:rPr lang="en-IN" dirty="0"/>
              <a:t> Cash implemented in and being predicted by this application.  </a:t>
            </a:r>
          </a:p>
          <a:p>
            <a:r>
              <a:rPr lang="en-IN" b="1" dirty="0"/>
              <a:t>Open an account with us</a:t>
            </a:r>
            <a:r>
              <a:rPr lang="en-IN" dirty="0"/>
              <a:t>:</a:t>
            </a:r>
          </a:p>
          <a:p>
            <a:pPr marL="0" indent="0">
              <a:buNone/>
            </a:pPr>
            <a:r>
              <a:rPr lang="en-IN" dirty="0" smtClean="0"/>
              <a:t>As </a:t>
            </a:r>
            <a:r>
              <a:rPr lang="en-IN" dirty="0"/>
              <a:t>of now </a:t>
            </a:r>
            <a:r>
              <a:rPr lang="en-IN" dirty="0" err="1"/>
              <a:t>Bitcoin</a:t>
            </a:r>
            <a:r>
              <a:rPr lang="en-IN" dirty="0"/>
              <a:t> Predictor web application only acts </a:t>
            </a:r>
            <a:r>
              <a:rPr lang="en-IN" dirty="0" smtClean="0"/>
              <a:t>     as </a:t>
            </a:r>
            <a:r>
              <a:rPr lang="en-IN" dirty="0"/>
              <a:t>an informative website and user can only create an account to predict </a:t>
            </a:r>
            <a:r>
              <a:rPr lang="en-IN" dirty="0" err="1"/>
              <a:t>Bitcoin</a:t>
            </a:r>
            <a:r>
              <a:rPr lang="en-IN" dirty="0"/>
              <a:t> price. We are planning to expand this so that the user can open his </a:t>
            </a:r>
            <a:r>
              <a:rPr lang="en-IN" dirty="0" err="1"/>
              <a:t>Demat</a:t>
            </a:r>
            <a:r>
              <a:rPr lang="en-IN" dirty="0"/>
              <a:t> and other account to sell or purchase </a:t>
            </a:r>
            <a:r>
              <a:rPr lang="en-IN" dirty="0" err="1"/>
              <a:t>cryptocurrencies</a:t>
            </a:r>
            <a:r>
              <a:rPr lang="en-IN" dirty="0"/>
              <a:t>.</a:t>
            </a:r>
            <a:endParaRPr lang="en-IN" dirty="0"/>
          </a:p>
        </p:txBody>
      </p:sp>
    </p:spTree>
    <p:extLst>
      <p:ext uri="{BB962C8B-B14F-4D97-AF65-F5344CB8AC3E}">
        <p14:creationId xmlns:p14="http://schemas.microsoft.com/office/powerpoint/2010/main" val="29925271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Content Placeholder 2"/>
          <p:cNvSpPr>
            <a:spLocks noGrp="1"/>
          </p:cNvSpPr>
          <p:nvPr>
            <p:ph idx="1"/>
          </p:nvPr>
        </p:nvSpPr>
        <p:spPr>
          <a:xfrm>
            <a:off x="251520" y="1772817"/>
            <a:ext cx="8421393" cy="4277660"/>
          </a:xfrm>
        </p:spPr>
        <p:txBody>
          <a:bodyPr>
            <a:normAutofit fontScale="70000" lnSpcReduction="20000"/>
          </a:bodyPr>
          <a:lstStyle/>
          <a:p>
            <a:pPr marL="0" indent="0">
              <a:buNone/>
            </a:pPr>
            <a:r>
              <a:rPr lang="en-US" u="sng" dirty="0">
                <a:solidFill>
                  <a:srgbClr val="0000FF"/>
                </a:solidFill>
              </a:rPr>
              <a:t>[1</a:t>
            </a:r>
            <a:r>
              <a:rPr lang="en-US" u="sng" dirty="0" smtClean="0">
                <a:solidFill>
                  <a:srgbClr val="0000FF"/>
                </a:solidFill>
              </a:rPr>
              <a:t>] </a:t>
            </a:r>
            <a:r>
              <a:rPr lang="en-US" u="sng" dirty="0" smtClean="0">
                <a:solidFill>
                  <a:srgbClr val="0000FF"/>
                </a:solidFill>
                <a:hlinkClick r:id="rId2"/>
              </a:rPr>
              <a:t>https</a:t>
            </a:r>
            <a:r>
              <a:rPr lang="en-US" u="sng" dirty="0">
                <a:solidFill>
                  <a:srgbClr val="0000FF"/>
                </a:solidFill>
                <a:hlinkClick r:id="rId2"/>
              </a:rPr>
              <a:t>://www.researchgate.net/publication/340567768_Bitcoin_Price_Predi </a:t>
            </a:r>
            <a:r>
              <a:rPr lang="en-US" u="sng" dirty="0" err="1">
                <a:solidFill>
                  <a:srgbClr val="0000FF"/>
                </a:solidFill>
                <a:hlinkClick r:id="rId2"/>
              </a:rPr>
              <a:t>ction_using_ARIMA_Model</a:t>
            </a:r>
            <a:r>
              <a:rPr lang="en-US" u="sng" dirty="0">
                <a:solidFill>
                  <a:srgbClr val="0000FF"/>
                </a:solidFill>
                <a:hlinkClick r:id="rId2"/>
              </a:rPr>
              <a:t> </a:t>
            </a:r>
            <a:endParaRPr lang="en-US" u="sng" dirty="0" smtClean="0">
              <a:solidFill>
                <a:srgbClr val="0000FF"/>
              </a:solidFill>
              <a:hlinkClick r:id="rId2"/>
            </a:endParaRPr>
          </a:p>
          <a:p>
            <a:pPr marL="0" indent="0">
              <a:buNone/>
            </a:pPr>
            <a:r>
              <a:rPr lang="en-US" u="sng" dirty="0" smtClean="0">
                <a:solidFill>
                  <a:srgbClr val="0000FF"/>
                </a:solidFill>
                <a:hlinkClick r:id="rId2"/>
              </a:rPr>
              <a:t>[</a:t>
            </a:r>
            <a:r>
              <a:rPr lang="en-US" u="sng" dirty="0">
                <a:solidFill>
                  <a:srgbClr val="0000FF"/>
                </a:solidFill>
                <a:hlinkClick r:id="rId2"/>
              </a:rPr>
              <a:t>2</a:t>
            </a:r>
            <a:r>
              <a:rPr lang="en-US" u="sng" dirty="0" smtClean="0">
                <a:solidFill>
                  <a:srgbClr val="0000FF"/>
                </a:solidFill>
              </a:rPr>
              <a:t>] https</a:t>
            </a:r>
            <a:r>
              <a:rPr lang="en-US" u="sng" dirty="0">
                <a:solidFill>
                  <a:srgbClr val="0000FF"/>
                </a:solidFill>
              </a:rPr>
              <a:t>://www.researchgate.net/publication/307598782_Resampling_Strateg </a:t>
            </a:r>
            <a:r>
              <a:rPr lang="en-US" u="sng" dirty="0" err="1" smtClean="0">
                <a:solidFill>
                  <a:srgbClr val="0000FF"/>
                </a:solidFill>
              </a:rPr>
              <a:t>ies_for_Imbalanced_Time_Series</a:t>
            </a:r>
            <a:endParaRPr lang="en-US" u="sng" dirty="0" smtClean="0">
              <a:solidFill>
                <a:srgbClr val="0000FF"/>
              </a:solidFill>
            </a:endParaRPr>
          </a:p>
          <a:p>
            <a:pPr marL="0" indent="0">
              <a:buNone/>
            </a:pPr>
            <a:r>
              <a:rPr lang="en-US" u="sng" dirty="0" smtClean="0">
                <a:solidFill>
                  <a:srgbClr val="0000FF"/>
                </a:solidFill>
              </a:rPr>
              <a:t>[3</a:t>
            </a:r>
            <a:r>
              <a:rPr lang="en-US" u="sng" dirty="0">
                <a:solidFill>
                  <a:srgbClr val="0000FF"/>
                </a:solidFill>
              </a:rPr>
              <a:t>] </a:t>
            </a:r>
            <a:r>
              <a:rPr lang="en-US" u="sng" dirty="0">
                <a:solidFill>
                  <a:srgbClr val="0000FF"/>
                </a:solidFill>
                <a:hlinkClick r:id="rId3"/>
              </a:rPr>
              <a:t>https://</a:t>
            </a:r>
            <a:r>
              <a:rPr lang="en-US" u="sng" dirty="0" smtClean="0">
                <a:solidFill>
                  <a:srgbClr val="0000FF"/>
                </a:solidFill>
                <a:hlinkClick r:id="rId3"/>
              </a:rPr>
              <a:t>en.wikipedia.org/wiki/Long_short-term_memory</a:t>
            </a:r>
            <a:endParaRPr lang="en-US" u="sng" dirty="0" smtClean="0">
              <a:solidFill>
                <a:srgbClr val="0000FF"/>
              </a:solidFill>
            </a:endParaRPr>
          </a:p>
          <a:p>
            <a:pPr marL="0" indent="0">
              <a:buNone/>
            </a:pPr>
            <a:r>
              <a:rPr lang="en-US" u="sng" dirty="0" smtClean="0">
                <a:solidFill>
                  <a:srgbClr val="0000FF"/>
                </a:solidFill>
              </a:rPr>
              <a:t>[</a:t>
            </a:r>
            <a:r>
              <a:rPr lang="en-US" u="sng" dirty="0">
                <a:solidFill>
                  <a:srgbClr val="0000FF"/>
                </a:solidFill>
              </a:rPr>
              <a:t>4]https://www.researchgate.net/publication/271978892_Comparison_of_Lin ear_Interpolation_Method_and_Mean_Method_to_Replace_the_Missing_Val </a:t>
            </a:r>
            <a:r>
              <a:rPr lang="en-US" u="sng" dirty="0" err="1" smtClean="0">
                <a:solidFill>
                  <a:srgbClr val="0000FF"/>
                </a:solidFill>
              </a:rPr>
              <a:t>ues_in_Environmental_Data_Set</a:t>
            </a:r>
            <a:endParaRPr lang="en-US" u="sng" dirty="0" smtClean="0">
              <a:solidFill>
                <a:srgbClr val="0000FF"/>
              </a:solidFill>
            </a:endParaRPr>
          </a:p>
          <a:p>
            <a:pPr marL="0" indent="0">
              <a:buNone/>
            </a:pPr>
            <a:r>
              <a:rPr lang="en-US" u="sng" dirty="0" smtClean="0">
                <a:solidFill>
                  <a:srgbClr val="0000FF"/>
                </a:solidFill>
              </a:rPr>
              <a:t>[</a:t>
            </a:r>
            <a:r>
              <a:rPr lang="en-US" u="sng" dirty="0">
                <a:solidFill>
                  <a:srgbClr val="0000FF"/>
                </a:solidFill>
              </a:rPr>
              <a:t>5]https://www.researchgate.net/publication/313867740_A_review_of_missin </a:t>
            </a:r>
            <a:r>
              <a:rPr lang="en-US" u="sng" dirty="0" err="1" smtClean="0">
                <a:solidFill>
                  <a:srgbClr val="0000FF"/>
                </a:solidFill>
              </a:rPr>
              <a:t>g_values_handling_methods_on_time-series_data</a:t>
            </a:r>
            <a:endParaRPr lang="en-US" u="sng" dirty="0" smtClean="0">
              <a:solidFill>
                <a:srgbClr val="0000FF"/>
              </a:solidFill>
            </a:endParaRPr>
          </a:p>
          <a:p>
            <a:pPr marL="0" indent="0">
              <a:buNone/>
            </a:pPr>
            <a:r>
              <a:rPr lang="en-US" u="sng" dirty="0" smtClean="0">
                <a:solidFill>
                  <a:srgbClr val="0000FF"/>
                </a:solidFill>
              </a:rPr>
              <a:t>[</a:t>
            </a:r>
            <a:r>
              <a:rPr lang="en-US" u="sng" dirty="0">
                <a:solidFill>
                  <a:srgbClr val="0000FF"/>
                </a:solidFill>
              </a:rPr>
              <a:t>6]https://www.researchgate.net/publication/336061476_A_Comparative_Stu </a:t>
            </a:r>
            <a:r>
              <a:rPr lang="en-US" u="sng" dirty="0" err="1" smtClean="0">
                <a:solidFill>
                  <a:srgbClr val="0000FF"/>
                </a:solidFill>
              </a:rPr>
              <a:t>dy_of_Bitcoin_Price_Prediction_Using_Deep_Learning</a:t>
            </a:r>
            <a:r>
              <a:rPr lang="en-US" u="sng" dirty="0" smtClean="0">
                <a:solidFill>
                  <a:srgbClr val="0000FF"/>
                </a:solidFill>
              </a:rPr>
              <a:t> </a:t>
            </a:r>
          </a:p>
          <a:p>
            <a:pPr marL="0" indent="0">
              <a:buNone/>
            </a:pPr>
            <a:r>
              <a:rPr lang="en-US" u="sng" dirty="0" smtClean="0">
                <a:solidFill>
                  <a:srgbClr val="0000FF"/>
                </a:solidFill>
              </a:rPr>
              <a:t>[</a:t>
            </a:r>
            <a:r>
              <a:rPr lang="en-US" u="sng" dirty="0">
                <a:solidFill>
                  <a:srgbClr val="0000FF"/>
                </a:solidFill>
              </a:rPr>
              <a:t>7] </a:t>
            </a:r>
            <a:r>
              <a:rPr lang="en-US" u="sng" dirty="0">
                <a:solidFill>
                  <a:srgbClr val="0000FF"/>
                </a:solidFill>
                <a:hlinkClick r:id="rId4"/>
              </a:rPr>
              <a:t>http://colah.github.io/posts/2015-08-Understanding-LSTMs</a:t>
            </a:r>
            <a:r>
              <a:rPr lang="en-US" u="sng" dirty="0" smtClean="0">
                <a:solidFill>
                  <a:srgbClr val="0000FF"/>
                </a:solidFill>
                <a:hlinkClick r:id="rId4"/>
              </a:rPr>
              <a:t>/</a:t>
            </a:r>
            <a:endParaRPr lang="en-US" u="sng" dirty="0" smtClean="0">
              <a:solidFill>
                <a:srgbClr val="0000FF"/>
              </a:solidFill>
            </a:endParaRPr>
          </a:p>
          <a:p>
            <a:pPr marL="0" indent="0">
              <a:buNone/>
            </a:pPr>
            <a:endParaRPr lang="en-IN" dirty="0"/>
          </a:p>
        </p:txBody>
      </p:sp>
    </p:spTree>
    <p:extLst>
      <p:ext uri="{BB962C8B-B14F-4D97-AF65-F5344CB8AC3E}">
        <p14:creationId xmlns:p14="http://schemas.microsoft.com/office/powerpoint/2010/main" val="30617151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fontScale="85000" lnSpcReduction="20000"/>
          </a:bodyPr>
          <a:lstStyle/>
          <a:p>
            <a:r>
              <a:rPr lang="en-US" dirty="0"/>
              <a:t>Crypto Currency, is a decentralized digital or virtual Currency. Use of cryptography for security makes it difficult to counterfeit. </a:t>
            </a:r>
            <a:r>
              <a:rPr lang="en-US" dirty="0" err="1"/>
              <a:t>Cryptocurrencies</a:t>
            </a:r>
            <a:r>
              <a:rPr lang="en-US" dirty="0"/>
              <a:t> started to gain attention in 2013 and since then witnessed a significant number of transactions and hence price fluctuations</a:t>
            </a:r>
            <a:r>
              <a:rPr lang="en-US" dirty="0" smtClean="0"/>
              <a:t>.</a:t>
            </a:r>
          </a:p>
          <a:p>
            <a:r>
              <a:rPr lang="en-US" dirty="0" smtClean="0"/>
              <a:t> </a:t>
            </a:r>
            <a:r>
              <a:rPr lang="en-US" dirty="0"/>
              <a:t>The crypto Currency market is just similar to Crypto-Currency market. It has gained public attention and so effective prediction of price movement of crypto Currency will aid public to invest profitably in the system. </a:t>
            </a:r>
            <a:endParaRPr lang="en-US" dirty="0" smtClean="0"/>
          </a:p>
          <a:p>
            <a:r>
              <a:rPr lang="en-US" dirty="0" smtClean="0"/>
              <a:t>This </a:t>
            </a:r>
            <a:r>
              <a:rPr lang="en-US" dirty="0"/>
              <a:t>project tries to predict the price of </a:t>
            </a:r>
            <a:r>
              <a:rPr lang="en-US" dirty="0" err="1"/>
              <a:t>Cryptocurrencies</a:t>
            </a:r>
            <a:r>
              <a:rPr lang="en-US" dirty="0"/>
              <a:t> like </a:t>
            </a:r>
            <a:r>
              <a:rPr lang="en-US" dirty="0" err="1"/>
              <a:t>Bitcoin</a:t>
            </a:r>
            <a:r>
              <a:rPr lang="en-US" dirty="0"/>
              <a:t>. Deep learning techniques were implemented and the use of Long Short Term Memory (LSTM) network proved very efficient in predicting the prices of digital currencies. </a:t>
            </a:r>
            <a:endParaRPr lang="en-IN" dirty="0"/>
          </a:p>
        </p:txBody>
      </p:sp>
    </p:spTree>
    <p:extLst>
      <p:ext uri="{BB962C8B-B14F-4D97-AF65-F5344CB8AC3E}">
        <p14:creationId xmlns:p14="http://schemas.microsoft.com/office/powerpoint/2010/main" val="926420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Objectives</a:t>
            </a:r>
            <a:endParaRPr lang="en-IN" dirty="0"/>
          </a:p>
        </p:txBody>
      </p:sp>
      <p:sp>
        <p:nvSpPr>
          <p:cNvPr id="3" name="Content Placeholder 2"/>
          <p:cNvSpPr>
            <a:spLocks noGrp="1"/>
          </p:cNvSpPr>
          <p:nvPr>
            <p:ph idx="1"/>
          </p:nvPr>
        </p:nvSpPr>
        <p:spPr/>
        <p:txBody>
          <a:bodyPr>
            <a:normAutofit/>
          </a:bodyPr>
          <a:lstStyle/>
          <a:p>
            <a:r>
              <a:rPr lang="en-IN" dirty="0"/>
              <a:t>To implement LSTM model which will be train on available historical data.</a:t>
            </a:r>
          </a:p>
          <a:p>
            <a:r>
              <a:rPr lang="en-IN" dirty="0"/>
              <a:t>To forecast the price of Crypto Currency(</a:t>
            </a:r>
            <a:r>
              <a:rPr lang="en-IN" dirty="0" err="1"/>
              <a:t>Bitcoin</a:t>
            </a:r>
            <a:r>
              <a:rPr lang="en-IN" dirty="0"/>
              <a:t>).</a:t>
            </a:r>
          </a:p>
          <a:p>
            <a:r>
              <a:rPr lang="en-IN" dirty="0"/>
              <a:t>To integrate this model in order to develop simple system through which user can interact and perform predictions as per his requirements </a:t>
            </a:r>
            <a:r>
              <a:rPr lang="en-IN" dirty="0" err="1"/>
              <a:t>i.e</a:t>
            </a:r>
            <a:r>
              <a:rPr lang="en-IN" dirty="0"/>
              <a:t> no. of days for which he/she want to predict the future price of </a:t>
            </a:r>
            <a:r>
              <a:rPr lang="en-IN" dirty="0" err="1"/>
              <a:t>bitcoin</a:t>
            </a:r>
            <a:r>
              <a:rPr lang="en-IN" dirty="0"/>
              <a:t>.</a:t>
            </a:r>
            <a:endParaRPr lang="en-IN" dirty="0"/>
          </a:p>
        </p:txBody>
      </p:sp>
    </p:spTree>
    <p:extLst>
      <p:ext uri="{BB962C8B-B14F-4D97-AF65-F5344CB8AC3E}">
        <p14:creationId xmlns:p14="http://schemas.microsoft.com/office/powerpoint/2010/main" val="2977969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Purpose</a:t>
            </a:r>
            <a:endParaRPr lang="en-IN" dirty="0"/>
          </a:p>
        </p:txBody>
      </p:sp>
      <p:sp>
        <p:nvSpPr>
          <p:cNvPr id="3" name="Content Placeholder 2"/>
          <p:cNvSpPr>
            <a:spLocks noGrp="1"/>
          </p:cNvSpPr>
          <p:nvPr>
            <p:ph idx="1"/>
          </p:nvPr>
        </p:nvSpPr>
        <p:spPr>
          <a:xfrm>
            <a:off x="426843" y="1887793"/>
            <a:ext cx="8246070" cy="4970207"/>
          </a:xfrm>
        </p:spPr>
        <p:txBody>
          <a:bodyPr>
            <a:normAutofit fontScale="70000" lnSpcReduction="20000"/>
          </a:bodyPr>
          <a:lstStyle/>
          <a:p>
            <a:r>
              <a:rPr lang="en-US" dirty="0"/>
              <a:t>The </a:t>
            </a:r>
            <a:r>
              <a:rPr lang="en-US" dirty="0" err="1"/>
              <a:t>Cryptocurrencies</a:t>
            </a:r>
            <a:r>
              <a:rPr lang="en-US" dirty="0"/>
              <a:t> like </a:t>
            </a:r>
            <a:r>
              <a:rPr lang="en-US" dirty="0" err="1"/>
              <a:t>Bitcoin</a:t>
            </a:r>
            <a:r>
              <a:rPr lang="en-US" dirty="0"/>
              <a:t> are influenced by many uncertainties factor such as </a:t>
            </a:r>
          </a:p>
          <a:p>
            <a:pPr marL="0" indent="0">
              <a:buNone/>
            </a:pPr>
            <a:r>
              <a:rPr lang="en-US" dirty="0" smtClean="0"/>
              <a:t>           Political issue</a:t>
            </a:r>
          </a:p>
          <a:p>
            <a:pPr marL="0" indent="0">
              <a:buNone/>
            </a:pPr>
            <a:r>
              <a:rPr lang="en-US" dirty="0"/>
              <a:t> </a:t>
            </a:r>
            <a:r>
              <a:rPr lang="en-US" dirty="0" smtClean="0"/>
              <a:t>          The </a:t>
            </a:r>
            <a:r>
              <a:rPr lang="en-US" dirty="0"/>
              <a:t>economic issue at impacted to local or global </a:t>
            </a:r>
            <a:r>
              <a:rPr lang="en-US" dirty="0" smtClean="0"/>
              <a:t>levels </a:t>
            </a:r>
          </a:p>
          <a:p>
            <a:r>
              <a:rPr lang="en-US" dirty="0" smtClean="0"/>
              <a:t>For </a:t>
            </a:r>
            <a:r>
              <a:rPr lang="en-US" dirty="0"/>
              <a:t>the market, we can analyze with any techniques such as technical indicator, price movements, and market technical analysis. </a:t>
            </a:r>
            <a:endParaRPr lang="en-US" dirty="0" smtClean="0"/>
          </a:p>
          <a:p>
            <a:r>
              <a:rPr lang="en-US" dirty="0" smtClean="0"/>
              <a:t>To </a:t>
            </a:r>
            <a:r>
              <a:rPr lang="en-US" dirty="0"/>
              <a:t>solve the problem regarding the fluctuations there’s a need automation tool for prediction to help investors decide for </a:t>
            </a:r>
            <a:r>
              <a:rPr lang="en-US" dirty="0" err="1"/>
              <a:t>bitcoin</a:t>
            </a:r>
            <a:r>
              <a:rPr lang="en-US" dirty="0"/>
              <a:t> or other crypto Currency market investment</a:t>
            </a:r>
            <a:r>
              <a:rPr lang="en-US" dirty="0" smtClean="0"/>
              <a:t>.</a:t>
            </a:r>
          </a:p>
          <a:p>
            <a:r>
              <a:rPr lang="en-US" dirty="0" smtClean="0"/>
              <a:t> </a:t>
            </a:r>
            <a:r>
              <a:rPr lang="en-US" dirty="0"/>
              <a:t>Nowadays the automation tools are usually used in common Crypto Currency market predictions, and we can do the same works and strategy on this domain </a:t>
            </a:r>
            <a:r>
              <a:rPr lang="en-US" dirty="0" err="1"/>
              <a:t>cryptocurrencies</a:t>
            </a:r>
            <a:r>
              <a:rPr lang="en-US" dirty="0"/>
              <a:t>. </a:t>
            </a:r>
            <a:endParaRPr lang="en-US" dirty="0" smtClean="0"/>
          </a:p>
          <a:p>
            <a:r>
              <a:rPr lang="en-US" dirty="0" smtClean="0"/>
              <a:t>The </a:t>
            </a:r>
            <a:r>
              <a:rPr lang="en-US" dirty="0"/>
              <a:t>purpose of this study is to predict the price of </a:t>
            </a:r>
            <a:r>
              <a:rPr lang="en-US" dirty="0" err="1"/>
              <a:t>Bitcoin</a:t>
            </a:r>
            <a:r>
              <a:rPr lang="en-US" dirty="0"/>
              <a:t> and changes therein using the LSTM model and to build a system which will help common people, investors or business analyst to invest in digital currencies as </a:t>
            </a:r>
            <a:r>
              <a:rPr lang="en-US" dirty="0" err="1"/>
              <a:t>bitcoin</a:t>
            </a:r>
            <a:r>
              <a:rPr lang="en-US" dirty="0"/>
              <a:t> by predicting their future values and to visualize and </a:t>
            </a:r>
            <a:r>
              <a:rPr lang="en-US" dirty="0" err="1"/>
              <a:t>analyse</a:t>
            </a:r>
            <a:r>
              <a:rPr lang="en-US" dirty="0"/>
              <a:t> the pattern of digital currencies </a:t>
            </a:r>
            <a:endParaRPr lang="en-IN" dirty="0"/>
          </a:p>
        </p:txBody>
      </p:sp>
      <p:sp>
        <p:nvSpPr>
          <p:cNvPr id="4" name="Flowchart: Connector 3"/>
          <p:cNvSpPr/>
          <p:nvPr/>
        </p:nvSpPr>
        <p:spPr>
          <a:xfrm>
            <a:off x="1043608" y="2564904"/>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p:cNvSpPr/>
          <p:nvPr/>
        </p:nvSpPr>
        <p:spPr>
          <a:xfrm>
            <a:off x="1030844" y="2901715"/>
            <a:ext cx="58483"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99196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Scope</a:t>
            </a:r>
            <a:endParaRPr lang="en-IN" dirty="0"/>
          </a:p>
        </p:txBody>
      </p:sp>
      <p:sp>
        <p:nvSpPr>
          <p:cNvPr id="3" name="Content Placeholder 2"/>
          <p:cNvSpPr>
            <a:spLocks noGrp="1"/>
          </p:cNvSpPr>
          <p:nvPr>
            <p:ph idx="1"/>
          </p:nvPr>
        </p:nvSpPr>
        <p:spPr/>
        <p:txBody>
          <a:bodyPr>
            <a:normAutofit fontScale="92500"/>
          </a:bodyPr>
          <a:lstStyle/>
          <a:p>
            <a:r>
              <a:rPr lang="en-US" dirty="0"/>
              <a:t>We are </a:t>
            </a:r>
            <a:r>
              <a:rPr lang="en-US" dirty="0" err="1"/>
              <a:t>visualising</a:t>
            </a:r>
            <a:r>
              <a:rPr lang="en-US" dirty="0"/>
              <a:t> historical </a:t>
            </a:r>
            <a:r>
              <a:rPr lang="en-US" dirty="0" err="1"/>
              <a:t>bitcoin</a:t>
            </a:r>
            <a:r>
              <a:rPr lang="en-US" dirty="0"/>
              <a:t> </a:t>
            </a:r>
            <a:r>
              <a:rPr lang="en-US" dirty="0" smtClean="0"/>
              <a:t>data.</a:t>
            </a:r>
          </a:p>
          <a:p>
            <a:r>
              <a:rPr lang="en-US" dirty="0" smtClean="0"/>
              <a:t>The </a:t>
            </a:r>
            <a:r>
              <a:rPr lang="en-US" dirty="0"/>
              <a:t>Missing values in the dataset is handled by using Imputation Technique </a:t>
            </a:r>
            <a:r>
              <a:rPr lang="en-US" dirty="0" err="1"/>
              <a:t>i.e</a:t>
            </a:r>
            <a:r>
              <a:rPr lang="en-US" dirty="0"/>
              <a:t> Interpolation which imputes the missing values in </a:t>
            </a:r>
            <a:r>
              <a:rPr lang="en-US" dirty="0" smtClean="0"/>
              <a:t>time-series.</a:t>
            </a:r>
          </a:p>
          <a:p>
            <a:r>
              <a:rPr lang="en-US" dirty="0" smtClean="0"/>
              <a:t>Exploratory </a:t>
            </a:r>
            <a:r>
              <a:rPr lang="en-US" dirty="0"/>
              <a:t>data analysis is done by </a:t>
            </a:r>
            <a:r>
              <a:rPr lang="en-US" dirty="0" err="1"/>
              <a:t>visualising</a:t>
            </a:r>
            <a:r>
              <a:rPr lang="en-US" dirty="0"/>
              <a:t> </a:t>
            </a:r>
            <a:r>
              <a:rPr lang="en-US" dirty="0" smtClean="0"/>
              <a:t>using </a:t>
            </a:r>
            <a:r>
              <a:rPr lang="en-US" dirty="0"/>
              <a:t>lag plots &amp; further time resampling </a:t>
            </a:r>
            <a:r>
              <a:rPr lang="en-US" dirty="0" err="1"/>
              <a:t>i.e</a:t>
            </a:r>
            <a:r>
              <a:rPr lang="en-US" dirty="0"/>
              <a:t> aggregate data into a defined time period, such as by month or by </a:t>
            </a:r>
            <a:r>
              <a:rPr lang="en-US" dirty="0" smtClean="0"/>
              <a:t>quarter.</a:t>
            </a:r>
          </a:p>
          <a:p>
            <a:r>
              <a:rPr lang="en-US" dirty="0" smtClean="0"/>
              <a:t>Model </a:t>
            </a:r>
            <a:r>
              <a:rPr lang="en-US" dirty="0"/>
              <a:t>Selection and Model </a:t>
            </a:r>
            <a:r>
              <a:rPr lang="en-US" dirty="0" smtClean="0"/>
              <a:t>Building.</a:t>
            </a:r>
          </a:p>
          <a:p>
            <a:r>
              <a:rPr lang="en-US" dirty="0" smtClean="0"/>
              <a:t>Prediction </a:t>
            </a:r>
            <a:r>
              <a:rPr lang="en-US" dirty="0"/>
              <a:t>using LSTMs</a:t>
            </a:r>
            <a:endParaRPr lang="en-IN" dirty="0"/>
          </a:p>
        </p:txBody>
      </p:sp>
    </p:spTree>
    <p:extLst>
      <p:ext uri="{BB962C8B-B14F-4D97-AF65-F5344CB8AC3E}">
        <p14:creationId xmlns:p14="http://schemas.microsoft.com/office/powerpoint/2010/main" val="351298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a:t>
            </a:r>
            <a:endParaRPr lang="en-IN" dirty="0"/>
          </a:p>
        </p:txBody>
      </p:sp>
      <p:sp>
        <p:nvSpPr>
          <p:cNvPr id="3" name="Content Placeholder 2"/>
          <p:cNvSpPr>
            <a:spLocks noGrp="1"/>
          </p:cNvSpPr>
          <p:nvPr>
            <p:ph idx="1"/>
          </p:nvPr>
        </p:nvSpPr>
        <p:spPr>
          <a:xfrm>
            <a:off x="426843" y="1887793"/>
            <a:ext cx="8246070" cy="4565543"/>
          </a:xfrm>
        </p:spPr>
        <p:txBody>
          <a:bodyPr>
            <a:normAutofit fontScale="70000" lnSpcReduction="20000"/>
          </a:bodyPr>
          <a:lstStyle/>
          <a:p>
            <a:pPr marL="400050" lvl="1" indent="0">
              <a:buNone/>
            </a:pPr>
            <a:r>
              <a:rPr lang="en-US" sz="3000" dirty="0" smtClean="0"/>
              <a:t>Dataset </a:t>
            </a:r>
            <a:r>
              <a:rPr lang="en-US" sz="3000" dirty="0"/>
              <a:t>Includes Historical </a:t>
            </a:r>
            <a:r>
              <a:rPr lang="en-US" sz="3000" dirty="0" err="1"/>
              <a:t>bitcoin</a:t>
            </a:r>
            <a:r>
              <a:rPr lang="en-US" sz="3000" dirty="0"/>
              <a:t> market data at 1-min intervals for select </a:t>
            </a:r>
            <a:r>
              <a:rPr lang="en-US" sz="3000" dirty="0" err="1"/>
              <a:t>bitcoin</a:t>
            </a:r>
            <a:r>
              <a:rPr lang="en-US" sz="3000" dirty="0"/>
              <a:t> exchanges where trading takes place. It consists time period of Jan 2012 to September 2020, with minute to minute updates of OHLC (Open, High, Low, Close), Volume in BTC and indicated Currency, and weighted </a:t>
            </a:r>
            <a:r>
              <a:rPr lang="en-US" sz="3000" dirty="0" err="1"/>
              <a:t>bitcoin</a:t>
            </a:r>
            <a:r>
              <a:rPr lang="en-US" sz="3000" dirty="0"/>
              <a:t> price</a:t>
            </a:r>
            <a:r>
              <a:rPr lang="en-US" sz="3000" dirty="0" smtClean="0"/>
              <a:t>.</a:t>
            </a:r>
          </a:p>
          <a:p>
            <a:endParaRPr lang="en-US" dirty="0" smtClean="0"/>
          </a:p>
          <a:p>
            <a:r>
              <a:rPr lang="en-US" dirty="0"/>
              <a:t>The </a:t>
            </a:r>
            <a:r>
              <a:rPr lang="en-US" b="1" dirty="0"/>
              <a:t>Open</a:t>
            </a:r>
            <a:r>
              <a:rPr lang="en-US" dirty="0"/>
              <a:t> and </a:t>
            </a:r>
            <a:r>
              <a:rPr lang="en-US" b="1" dirty="0"/>
              <a:t>Close</a:t>
            </a:r>
            <a:r>
              <a:rPr lang="en-US" dirty="0"/>
              <a:t> columns indicate the opening and closing price on a particular </a:t>
            </a:r>
            <a:r>
              <a:rPr lang="en-US" dirty="0" smtClean="0"/>
              <a:t>day.</a:t>
            </a:r>
          </a:p>
          <a:p>
            <a:r>
              <a:rPr lang="en-US" dirty="0" smtClean="0"/>
              <a:t>The </a:t>
            </a:r>
            <a:r>
              <a:rPr lang="en-US" b="1" dirty="0"/>
              <a:t>High</a:t>
            </a:r>
            <a:r>
              <a:rPr lang="en-US" dirty="0"/>
              <a:t> and </a:t>
            </a:r>
            <a:r>
              <a:rPr lang="en-US" b="1" dirty="0"/>
              <a:t>Low </a:t>
            </a:r>
            <a:r>
              <a:rPr lang="en-US" dirty="0"/>
              <a:t>columns provide the highest and the lowest price on a particular day, respectively. </a:t>
            </a:r>
          </a:p>
          <a:p>
            <a:r>
              <a:rPr lang="en-US" dirty="0" smtClean="0"/>
              <a:t>The </a:t>
            </a:r>
            <a:r>
              <a:rPr lang="en-US" b="1" dirty="0"/>
              <a:t>Volume</a:t>
            </a:r>
            <a:r>
              <a:rPr lang="en-US" dirty="0"/>
              <a:t> column tells us the total volume of traded on a particular day. </a:t>
            </a:r>
          </a:p>
          <a:p>
            <a:r>
              <a:rPr lang="en-US" dirty="0" smtClean="0"/>
              <a:t>The </a:t>
            </a:r>
            <a:r>
              <a:rPr lang="en-US" b="1" dirty="0"/>
              <a:t>Weighted price </a:t>
            </a:r>
            <a:r>
              <a:rPr lang="en-US" dirty="0"/>
              <a:t>is a trading benchmark used by traders that gives the weighted price a security has traded at throughout the day, based on both volume and price. It is important because it provides traders with insight into both the trend and value of a security</a:t>
            </a:r>
            <a:r>
              <a:rPr lang="en-US" dirty="0" smtClean="0"/>
              <a:t>.</a:t>
            </a:r>
            <a:endParaRPr lang="en-IN" dirty="0"/>
          </a:p>
        </p:txBody>
      </p:sp>
    </p:spTree>
    <p:extLst>
      <p:ext uri="{BB962C8B-B14F-4D97-AF65-F5344CB8AC3E}">
        <p14:creationId xmlns:p14="http://schemas.microsoft.com/office/powerpoint/2010/main" val="3531999171"/>
      </p:ext>
    </p:extLst>
  </p:cSld>
  <p:clrMapOvr>
    <a:masterClrMapping/>
  </p:clrMapOvr>
</p:sld>
</file>

<file path=ppt/theme/theme1.xml><?xml version="1.0" encoding="utf-8"?>
<a:theme xmlns:a="http://schemas.openxmlformats.org/drawingml/2006/main" name="160802-bitcoins-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160802-bitcoins-template-16x9</Template>
  <TotalTime>320</TotalTime>
  <Words>1823</Words>
  <Application>Microsoft Office PowerPoint</Application>
  <PresentationFormat>On-screen Show (4:3)</PresentationFormat>
  <Paragraphs>163</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160802-bitcoins-template-16x9</vt:lpstr>
      <vt:lpstr>     (BITCOIN)                      </vt:lpstr>
      <vt:lpstr>Project Members :</vt:lpstr>
      <vt:lpstr>         Contents</vt:lpstr>
      <vt:lpstr>ABSTRACT</vt:lpstr>
      <vt:lpstr>INTRODUCTION</vt:lpstr>
      <vt:lpstr>Objectives</vt:lpstr>
      <vt:lpstr>Purpose</vt:lpstr>
      <vt:lpstr>Scope</vt:lpstr>
      <vt:lpstr>Implementation</vt:lpstr>
      <vt:lpstr>Handling Missing Values in Time-series Data</vt:lpstr>
      <vt:lpstr>PowerPoint Presentation</vt:lpstr>
      <vt:lpstr>PowerPoint Presentation</vt:lpstr>
      <vt:lpstr>PowerPoint Presentation</vt:lpstr>
      <vt:lpstr> Exploratory Data Analysis</vt:lpstr>
      <vt:lpstr>PowerPoint Presentation</vt:lpstr>
      <vt:lpstr>Time resampling</vt:lpstr>
      <vt:lpstr>Time Series Decomposition</vt:lpstr>
      <vt:lpstr>PowerPoint Presentation</vt:lpstr>
      <vt:lpstr>PowerPoint Presentation</vt:lpstr>
      <vt:lpstr>PowerPoint Presentation</vt:lpstr>
      <vt:lpstr>Model Building</vt:lpstr>
      <vt:lpstr>PowerPoint Presentation</vt:lpstr>
      <vt:lpstr>Long Short Term Memory (LSTM)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Architecture</vt:lpstr>
      <vt:lpstr>Activity Diagram</vt:lpstr>
      <vt:lpstr>User Interface(Landing page)</vt:lpstr>
      <vt:lpstr>Signup page</vt:lpstr>
      <vt:lpstr>Prediction Section</vt:lpstr>
      <vt:lpstr>Prediction Result</vt:lpstr>
      <vt:lpstr>Conclusion</vt:lpstr>
      <vt:lpstr>Future Scope</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dc:title>
  <dc:creator>Niyaj Siddique</dc:creator>
  <cp:lastModifiedBy>SHIVPRAKASH</cp:lastModifiedBy>
  <cp:revision>33</cp:revision>
  <dcterms:created xsi:type="dcterms:W3CDTF">2020-12-24T15:13:55Z</dcterms:created>
  <dcterms:modified xsi:type="dcterms:W3CDTF">2021-05-19T18:53:03Z</dcterms:modified>
</cp:coreProperties>
</file>